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8" r:id="rId1"/>
  </p:sldMasterIdLst>
  <p:notesMasterIdLst>
    <p:notesMasterId r:id="rId58"/>
  </p:notesMasterIdLst>
  <p:handoutMasterIdLst>
    <p:handoutMasterId r:id="rId59"/>
  </p:handoutMasterIdLst>
  <p:sldIdLst>
    <p:sldId id="917" r:id="rId2"/>
    <p:sldId id="1024" r:id="rId3"/>
    <p:sldId id="1032" r:id="rId4"/>
    <p:sldId id="1038" r:id="rId5"/>
    <p:sldId id="1039" r:id="rId6"/>
    <p:sldId id="1092" r:id="rId7"/>
    <p:sldId id="1068" r:id="rId8"/>
    <p:sldId id="1093" r:id="rId9"/>
    <p:sldId id="1119" r:id="rId10"/>
    <p:sldId id="1120" r:id="rId11"/>
    <p:sldId id="1121" r:id="rId12"/>
    <p:sldId id="1122" r:id="rId13"/>
    <p:sldId id="1075" r:id="rId14"/>
    <p:sldId id="1123" r:id="rId15"/>
    <p:sldId id="1124" r:id="rId16"/>
    <p:sldId id="1125" r:id="rId17"/>
    <p:sldId id="1078" r:id="rId18"/>
    <p:sldId id="1126" r:id="rId19"/>
    <p:sldId id="1127" r:id="rId20"/>
    <p:sldId id="1096" r:id="rId21"/>
    <p:sldId id="1081" r:id="rId22"/>
    <p:sldId id="1128" r:id="rId23"/>
    <p:sldId id="1129" r:id="rId24"/>
    <p:sldId id="1130" r:id="rId25"/>
    <p:sldId id="1135" r:id="rId26"/>
    <p:sldId id="1097" r:id="rId27"/>
    <p:sldId id="1131" r:id="rId28"/>
    <p:sldId id="1132" r:id="rId29"/>
    <p:sldId id="1133" r:id="rId30"/>
    <p:sldId id="1134" r:id="rId31"/>
    <p:sldId id="1098" r:id="rId32"/>
    <p:sldId id="1136" r:id="rId33"/>
    <p:sldId id="1054" r:id="rId34"/>
    <p:sldId id="1087" r:id="rId35"/>
    <p:sldId id="1088" r:id="rId36"/>
    <p:sldId id="1099" r:id="rId37"/>
    <p:sldId id="1100" r:id="rId38"/>
    <p:sldId id="1089" r:id="rId39"/>
    <p:sldId id="1090" r:id="rId40"/>
    <p:sldId id="1037" r:id="rId41"/>
    <p:sldId id="916" r:id="rId42"/>
    <p:sldId id="1137" r:id="rId43"/>
    <p:sldId id="1102" r:id="rId44"/>
    <p:sldId id="1105" r:id="rId45"/>
    <p:sldId id="1138" r:id="rId46"/>
    <p:sldId id="1109" r:id="rId47"/>
    <p:sldId id="1110" r:id="rId48"/>
    <p:sldId id="1111" r:id="rId49"/>
    <p:sldId id="1112" r:id="rId50"/>
    <p:sldId id="1113" r:id="rId51"/>
    <p:sldId id="1114" r:id="rId52"/>
    <p:sldId id="1115" r:id="rId53"/>
    <p:sldId id="1116" r:id="rId54"/>
    <p:sldId id="1117" r:id="rId55"/>
    <p:sldId id="1118" r:id="rId56"/>
    <p:sldId id="652" r:id="rId5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yn crawford" initials="kc"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860000"/>
    <a:srgbClr val="FAC090"/>
    <a:srgbClr val="AC0000"/>
    <a:srgbClr val="FF6600"/>
    <a:srgbClr val="F9F9F9"/>
    <a:srgbClr val="FFFFFF"/>
    <a:srgbClr val="F79646"/>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10" autoAdjust="0"/>
    <p:restoredTop sz="86385" autoAdjust="0"/>
  </p:normalViewPr>
  <p:slideViewPr>
    <p:cSldViewPr snapToGrid="0">
      <p:cViewPr varScale="1">
        <p:scale>
          <a:sx n="98" d="100"/>
          <a:sy n="98" d="100"/>
        </p:scale>
        <p:origin x="2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1" d="100"/>
        <a:sy n="71" d="100"/>
      </p:scale>
      <p:origin x="0" y="6930"/>
    </p:cViewPr>
  </p:sorterViewPr>
  <p:notesViewPr>
    <p:cSldViewPr snapToGrid="0">
      <p:cViewPr varScale="1">
        <p:scale>
          <a:sx n="90" d="100"/>
          <a:sy n="90" d="100"/>
        </p:scale>
        <p:origin x="-293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43CF06-FFA4-4147-82D7-A77800C5FAA9}" type="doc">
      <dgm:prSet loTypeId="urn:microsoft.com/office/officeart/2005/8/layout/vList2" loCatId="list" qsTypeId="urn:microsoft.com/office/officeart/2005/8/quickstyle/3d2" qsCatId="3D" csTypeId="urn:microsoft.com/office/officeart/2005/8/colors/accent4_3" csCatId="accent4" phldr="1"/>
      <dgm:spPr/>
      <dgm:t>
        <a:bodyPr/>
        <a:lstStyle/>
        <a:p>
          <a:endParaRPr lang="en-US"/>
        </a:p>
      </dgm:t>
    </dgm:pt>
    <dgm:pt modelId="{441481FA-7700-4222-A3BE-1C850F3C2DCF}">
      <dgm:prSet/>
      <dgm:spPr/>
      <dgm:t>
        <a:bodyPr/>
        <a:lstStyle/>
        <a:p>
          <a:pPr rtl="0"/>
          <a:r>
            <a:rPr lang="en-US" b="0" dirty="0" smtClean="0"/>
            <a:t>Annual and interim assessment of the likelihood the entity will be unable to meet obligations as they become due for </a:t>
          </a:r>
          <a:r>
            <a:rPr lang="en-US" b="0" u="sng" dirty="0" smtClean="0"/>
            <a:t>one year</a:t>
          </a:r>
          <a:r>
            <a:rPr lang="en-US" b="0" u="none" dirty="0" smtClean="0"/>
            <a:t> from the date the </a:t>
          </a:r>
          <a:r>
            <a:rPr lang="en-US" b="0" u="sng" dirty="0" smtClean="0"/>
            <a:t>financial statements are issued or available to be issued</a:t>
          </a:r>
          <a:endParaRPr lang="en-US" b="0" u="sng" dirty="0"/>
        </a:p>
      </dgm:t>
    </dgm:pt>
    <dgm:pt modelId="{73C8D4DD-29BE-4B3A-BD03-270AA6CF97BB}" type="parTrans" cxnId="{1D6BD0F6-10DF-4445-99C9-0B72E578AA8D}">
      <dgm:prSet/>
      <dgm:spPr/>
      <dgm:t>
        <a:bodyPr/>
        <a:lstStyle/>
        <a:p>
          <a:endParaRPr lang="en-US"/>
        </a:p>
      </dgm:t>
    </dgm:pt>
    <dgm:pt modelId="{ABBDFD80-36C8-4BA2-80F6-5D7513765BD7}" type="sibTrans" cxnId="{1D6BD0F6-10DF-4445-99C9-0B72E578AA8D}">
      <dgm:prSet/>
      <dgm:spPr/>
      <dgm:t>
        <a:bodyPr/>
        <a:lstStyle/>
        <a:p>
          <a:endParaRPr lang="en-US"/>
        </a:p>
      </dgm:t>
    </dgm:pt>
    <dgm:pt modelId="{42924262-8B61-4E2E-804F-13CCDB5B5103}">
      <dgm:prSet/>
      <dgm:spPr/>
      <dgm:t>
        <a:bodyPr/>
        <a:lstStyle/>
        <a:p>
          <a:pPr rtl="0"/>
          <a:r>
            <a:rPr lang="en-US" b="0" u="none" dirty="0" smtClean="0"/>
            <a:t>Substantial doubt = </a:t>
          </a:r>
          <a:r>
            <a:rPr lang="en-US" b="0" u="sng" dirty="0" smtClean="0"/>
            <a:t>probable</a:t>
          </a:r>
          <a:r>
            <a:rPr lang="en-US" b="0" u="none" dirty="0" smtClean="0"/>
            <a:t> the entity will be unable to meet its obligations for one year from financial statement issuance date</a:t>
          </a:r>
        </a:p>
        <a:p>
          <a:pPr rtl="0"/>
          <a:r>
            <a:rPr lang="en-US" b="0" u="none" dirty="0" smtClean="0"/>
            <a:t>Consider relevant conditions or events that are known and reasonably knowable</a:t>
          </a:r>
        </a:p>
      </dgm:t>
    </dgm:pt>
    <dgm:pt modelId="{408B4061-A639-4233-BF90-C44CB8CED3A5}" type="parTrans" cxnId="{6A97F97A-B90A-4F8C-AB6B-55C76D8313D5}">
      <dgm:prSet/>
      <dgm:spPr/>
      <dgm:t>
        <a:bodyPr/>
        <a:lstStyle/>
        <a:p>
          <a:endParaRPr lang="en-US"/>
        </a:p>
      </dgm:t>
    </dgm:pt>
    <dgm:pt modelId="{7B6AEA53-0918-484B-9E4E-B2AAC6422939}" type="sibTrans" cxnId="{6A97F97A-B90A-4F8C-AB6B-55C76D8313D5}">
      <dgm:prSet/>
      <dgm:spPr/>
      <dgm:t>
        <a:bodyPr/>
        <a:lstStyle/>
        <a:p>
          <a:endParaRPr lang="en-US"/>
        </a:p>
      </dgm:t>
    </dgm:pt>
    <dgm:pt modelId="{D22D518E-B2BB-4CE5-B8C6-4FEA467CE781}">
      <dgm:prSet/>
      <dgm:spPr/>
      <dgm:t>
        <a:bodyPr/>
        <a:lstStyle/>
        <a:p>
          <a:pPr rtl="0"/>
          <a:endParaRPr lang="en-US" b="0" u="none" dirty="0"/>
        </a:p>
      </dgm:t>
    </dgm:pt>
    <dgm:pt modelId="{2D8D3026-0843-4C85-81BB-7326EF838918}" type="parTrans" cxnId="{31C83744-85C4-443D-8AD4-71B7078FEC24}">
      <dgm:prSet/>
      <dgm:spPr/>
      <dgm:t>
        <a:bodyPr/>
        <a:lstStyle/>
        <a:p>
          <a:endParaRPr lang="en-US"/>
        </a:p>
      </dgm:t>
    </dgm:pt>
    <dgm:pt modelId="{67EA9B81-8A6B-4370-B0A9-AEAABEA4EAD2}" type="sibTrans" cxnId="{31C83744-85C4-443D-8AD4-71B7078FEC24}">
      <dgm:prSet/>
      <dgm:spPr/>
      <dgm:t>
        <a:bodyPr/>
        <a:lstStyle/>
        <a:p>
          <a:endParaRPr lang="en-US"/>
        </a:p>
      </dgm:t>
    </dgm:pt>
    <dgm:pt modelId="{2D6FBB07-8220-47D9-A1B1-7F9BC5C9D711}">
      <dgm:prSet/>
      <dgm:spPr/>
      <dgm:t>
        <a:bodyPr/>
        <a:lstStyle/>
        <a:p>
          <a:pPr rtl="0"/>
          <a:r>
            <a:rPr lang="en-US" b="0" u="none" dirty="0" smtClean="0"/>
            <a:t>Effective for annual periods ending after December 15, 2016 and interim periods thereafter</a:t>
          </a:r>
          <a:endParaRPr lang="en-US" b="0" u="none" dirty="0"/>
        </a:p>
      </dgm:t>
    </dgm:pt>
    <dgm:pt modelId="{5DA947C4-DA4F-449D-8F1F-50CBF6A83F5A}" type="parTrans" cxnId="{6C78F5D1-2ACD-4E90-8EC7-D625E8F76FBA}">
      <dgm:prSet/>
      <dgm:spPr/>
      <dgm:t>
        <a:bodyPr/>
        <a:lstStyle/>
        <a:p>
          <a:endParaRPr lang="en-US"/>
        </a:p>
      </dgm:t>
    </dgm:pt>
    <dgm:pt modelId="{797E7081-6773-463D-BDDF-FF17D6A0ED9D}" type="sibTrans" cxnId="{6C78F5D1-2ACD-4E90-8EC7-D625E8F76FBA}">
      <dgm:prSet/>
      <dgm:spPr/>
      <dgm:t>
        <a:bodyPr/>
        <a:lstStyle/>
        <a:p>
          <a:endParaRPr lang="en-US"/>
        </a:p>
      </dgm:t>
    </dgm:pt>
    <dgm:pt modelId="{8909B6C9-B2D0-4F39-828C-7B17F27787BF}">
      <dgm:prSet/>
      <dgm:spPr/>
      <dgm:t>
        <a:bodyPr/>
        <a:lstStyle/>
        <a:p>
          <a:pPr rtl="0"/>
          <a:endParaRPr lang="en-US" b="0" u="none" dirty="0"/>
        </a:p>
      </dgm:t>
    </dgm:pt>
    <dgm:pt modelId="{2011219E-AAFA-4C9F-9C18-EB8732092688}" type="parTrans" cxnId="{6D03AA85-77AC-44FE-8354-6B6322A71966}">
      <dgm:prSet/>
      <dgm:spPr/>
      <dgm:t>
        <a:bodyPr/>
        <a:lstStyle/>
        <a:p>
          <a:endParaRPr lang="en-US"/>
        </a:p>
      </dgm:t>
    </dgm:pt>
    <dgm:pt modelId="{E16A0837-7B94-45DA-97FC-76D91E772A38}" type="sibTrans" cxnId="{6D03AA85-77AC-44FE-8354-6B6322A71966}">
      <dgm:prSet/>
      <dgm:spPr/>
      <dgm:t>
        <a:bodyPr/>
        <a:lstStyle/>
        <a:p>
          <a:endParaRPr lang="en-US"/>
        </a:p>
      </dgm:t>
    </dgm:pt>
    <dgm:pt modelId="{50BCE0F6-E2DA-4B97-B5C3-E98EEC09D016}" type="pres">
      <dgm:prSet presAssocID="{BA43CF06-FFA4-4147-82D7-A77800C5FAA9}" presName="linear" presStyleCnt="0">
        <dgm:presLayoutVars>
          <dgm:animLvl val="lvl"/>
          <dgm:resizeHandles val="exact"/>
        </dgm:presLayoutVars>
      </dgm:prSet>
      <dgm:spPr/>
      <dgm:t>
        <a:bodyPr/>
        <a:lstStyle/>
        <a:p>
          <a:endParaRPr lang="en-US"/>
        </a:p>
      </dgm:t>
    </dgm:pt>
    <dgm:pt modelId="{69E45502-4DF8-488F-9A24-4C5A53678F09}" type="pres">
      <dgm:prSet presAssocID="{441481FA-7700-4222-A3BE-1C850F3C2DCF}" presName="parentText" presStyleLbl="node1" presStyleIdx="0" presStyleCnt="3">
        <dgm:presLayoutVars>
          <dgm:chMax val="0"/>
          <dgm:bulletEnabled val="1"/>
        </dgm:presLayoutVars>
      </dgm:prSet>
      <dgm:spPr/>
      <dgm:t>
        <a:bodyPr/>
        <a:lstStyle/>
        <a:p>
          <a:endParaRPr lang="en-US"/>
        </a:p>
      </dgm:t>
    </dgm:pt>
    <dgm:pt modelId="{1B5A9EB0-D552-4E4E-9152-23E903C60C02}" type="pres">
      <dgm:prSet presAssocID="{ABBDFD80-36C8-4BA2-80F6-5D7513765BD7}" presName="spacer" presStyleCnt="0"/>
      <dgm:spPr/>
      <dgm:t>
        <a:bodyPr/>
        <a:lstStyle/>
        <a:p>
          <a:endParaRPr lang="en-US"/>
        </a:p>
      </dgm:t>
    </dgm:pt>
    <dgm:pt modelId="{AEC6B663-3FFD-4F55-A094-1C750EAAC017}" type="pres">
      <dgm:prSet presAssocID="{42924262-8B61-4E2E-804F-13CCDB5B5103}" presName="parentText" presStyleLbl="node1" presStyleIdx="1" presStyleCnt="3" custScaleY="106413" custLinFactNeighborX="470" custLinFactNeighborY="49969">
        <dgm:presLayoutVars>
          <dgm:chMax val="0"/>
          <dgm:bulletEnabled val="1"/>
        </dgm:presLayoutVars>
      </dgm:prSet>
      <dgm:spPr/>
      <dgm:t>
        <a:bodyPr/>
        <a:lstStyle/>
        <a:p>
          <a:endParaRPr lang="en-US"/>
        </a:p>
      </dgm:t>
    </dgm:pt>
    <dgm:pt modelId="{1260CFA3-501C-4AE8-B97A-EF85883484C7}" type="pres">
      <dgm:prSet presAssocID="{42924262-8B61-4E2E-804F-13CCDB5B5103}" presName="childText" presStyleLbl="revTx" presStyleIdx="0" presStyleCnt="1">
        <dgm:presLayoutVars>
          <dgm:bulletEnabled val="1"/>
        </dgm:presLayoutVars>
      </dgm:prSet>
      <dgm:spPr/>
      <dgm:t>
        <a:bodyPr/>
        <a:lstStyle/>
        <a:p>
          <a:endParaRPr lang="en-US"/>
        </a:p>
      </dgm:t>
    </dgm:pt>
    <dgm:pt modelId="{DF718FAD-17A4-4E17-9C3D-479553E22A66}" type="pres">
      <dgm:prSet presAssocID="{2D6FBB07-8220-47D9-A1B1-7F9BC5C9D711}" presName="parentText" presStyleLbl="node1" presStyleIdx="2" presStyleCnt="3" custScaleY="107854">
        <dgm:presLayoutVars>
          <dgm:chMax val="0"/>
          <dgm:bulletEnabled val="1"/>
        </dgm:presLayoutVars>
      </dgm:prSet>
      <dgm:spPr/>
      <dgm:t>
        <a:bodyPr/>
        <a:lstStyle/>
        <a:p>
          <a:endParaRPr lang="en-US"/>
        </a:p>
      </dgm:t>
    </dgm:pt>
  </dgm:ptLst>
  <dgm:cxnLst>
    <dgm:cxn modelId="{C78E0AB1-1DD5-420B-9D54-89D87F91FA86}" type="presOf" srcId="{2D6FBB07-8220-47D9-A1B1-7F9BC5C9D711}" destId="{DF718FAD-17A4-4E17-9C3D-479553E22A66}" srcOrd="0" destOrd="0" presId="urn:microsoft.com/office/officeart/2005/8/layout/vList2"/>
    <dgm:cxn modelId="{AF7116E0-6FA5-4661-B299-6A89C3824B2F}" type="presOf" srcId="{42924262-8B61-4E2E-804F-13CCDB5B5103}" destId="{AEC6B663-3FFD-4F55-A094-1C750EAAC017}" srcOrd="0" destOrd="0" presId="urn:microsoft.com/office/officeart/2005/8/layout/vList2"/>
    <dgm:cxn modelId="{6D03AA85-77AC-44FE-8354-6B6322A71966}" srcId="{42924262-8B61-4E2E-804F-13CCDB5B5103}" destId="{8909B6C9-B2D0-4F39-828C-7B17F27787BF}" srcOrd="1" destOrd="0" parTransId="{2011219E-AAFA-4C9F-9C18-EB8732092688}" sibTransId="{E16A0837-7B94-45DA-97FC-76D91E772A38}"/>
    <dgm:cxn modelId="{31C83744-85C4-443D-8AD4-71B7078FEC24}" srcId="{42924262-8B61-4E2E-804F-13CCDB5B5103}" destId="{D22D518E-B2BB-4CE5-B8C6-4FEA467CE781}" srcOrd="0" destOrd="0" parTransId="{2D8D3026-0843-4C85-81BB-7326EF838918}" sibTransId="{67EA9B81-8A6B-4370-B0A9-AEAABEA4EAD2}"/>
    <dgm:cxn modelId="{A24A0DEE-0F62-4B5E-93E9-D33B03C00567}" type="presOf" srcId="{441481FA-7700-4222-A3BE-1C850F3C2DCF}" destId="{69E45502-4DF8-488F-9A24-4C5A53678F09}" srcOrd="0" destOrd="0" presId="urn:microsoft.com/office/officeart/2005/8/layout/vList2"/>
    <dgm:cxn modelId="{6A97F97A-B90A-4F8C-AB6B-55C76D8313D5}" srcId="{BA43CF06-FFA4-4147-82D7-A77800C5FAA9}" destId="{42924262-8B61-4E2E-804F-13CCDB5B5103}" srcOrd="1" destOrd="0" parTransId="{408B4061-A639-4233-BF90-C44CB8CED3A5}" sibTransId="{7B6AEA53-0918-484B-9E4E-B2AAC6422939}"/>
    <dgm:cxn modelId="{451528AA-562A-4B41-A9B8-FC1C3C0E44B1}" type="presOf" srcId="{8909B6C9-B2D0-4F39-828C-7B17F27787BF}" destId="{1260CFA3-501C-4AE8-B97A-EF85883484C7}" srcOrd="0" destOrd="1" presId="urn:microsoft.com/office/officeart/2005/8/layout/vList2"/>
    <dgm:cxn modelId="{134FCD17-E59E-42F1-8D5E-D7F5B2247879}" type="presOf" srcId="{BA43CF06-FFA4-4147-82D7-A77800C5FAA9}" destId="{50BCE0F6-E2DA-4B97-B5C3-E98EEC09D016}" srcOrd="0" destOrd="0" presId="urn:microsoft.com/office/officeart/2005/8/layout/vList2"/>
    <dgm:cxn modelId="{9EB9D3FD-78D1-411E-9717-989AE125847D}" type="presOf" srcId="{D22D518E-B2BB-4CE5-B8C6-4FEA467CE781}" destId="{1260CFA3-501C-4AE8-B97A-EF85883484C7}" srcOrd="0" destOrd="0" presId="urn:microsoft.com/office/officeart/2005/8/layout/vList2"/>
    <dgm:cxn modelId="{1D6BD0F6-10DF-4445-99C9-0B72E578AA8D}" srcId="{BA43CF06-FFA4-4147-82D7-A77800C5FAA9}" destId="{441481FA-7700-4222-A3BE-1C850F3C2DCF}" srcOrd="0" destOrd="0" parTransId="{73C8D4DD-29BE-4B3A-BD03-270AA6CF97BB}" sibTransId="{ABBDFD80-36C8-4BA2-80F6-5D7513765BD7}"/>
    <dgm:cxn modelId="{6C78F5D1-2ACD-4E90-8EC7-D625E8F76FBA}" srcId="{BA43CF06-FFA4-4147-82D7-A77800C5FAA9}" destId="{2D6FBB07-8220-47D9-A1B1-7F9BC5C9D711}" srcOrd="2" destOrd="0" parTransId="{5DA947C4-DA4F-449D-8F1F-50CBF6A83F5A}" sibTransId="{797E7081-6773-463D-BDDF-FF17D6A0ED9D}"/>
    <dgm:cxn modelId="{8B7EAD0B-2532-4E4F-8A15-32248497CAD0}" type="presParOf" srcId="{50BCE0F6-E2DA-4B97-B5C3-E98EEC09D016}" destId="{69E45502-4DF8-488F-9A24-4C5A53678F09}" srcOrd="0" destOrd="0" presId="urn:microsoft.com/office/officeart/2005/8/layout/vList2"/>
    <dgm:cxn modelId="{53241502-B7C6-4600-8ADC-B0A30854D2B6}" type="presParOf" srcId="{50BCE0F6-E2DA-4B97-B5C3-E98EEC09D016}" destId="{1B5A9EB0-D552-4E4E-9152-23E903C60C02}" srcOrd="1" destOrd="0" presId="urn:microsoft.com/office/officeart/2005/8/layout/vList2"/>
    <dgm:cxn modelId="{ACE98ACE-6685-4F38-B571-C672099DABF4}" type="presParOf" srcId="{50BCE0F6-E2DA-4B97-B5C3-E98EEC09D016}" destId="{AEC6B663-3FFD-4F55-A094-1C750EAAC017}" srcOrd="2" destOrd="0" presId="urn:microsoft.com/office/officeart/2005/8/layout/vList2"/>
    <dgm:cxn modelId="{32A85D86-D51E-4A8E-8A55-E774B0E19A98}" type="presParOf" srcId="{50BCE0F6-E2DA-4B97-B5C3-E98EEC09D016}" destId="{1260CFA3-501C-4AE8-B97A-EF85883484C7}" srcOrd="3" destOrd="0" presId="urn:microsoft.com/office/officeart/2005/8/layout/vList2"/>
    <dgm:cxn modelId="{B74468BF-6070-4990-BE42-8FAF97BB6B11}" type="presParOf" srcId="{50BCE0F6-E2DA-4B97-B5C3-E98EEC09D016}" destId="{DF718FAD-17A4-4E17-9C3D-479553E22A6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37D32F-B225-4937-977C-555731EA0C3A}"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49CA0304-095C-4247-B8C5-2B6A8CDB18D5}">
      <dgm:prSet phldrT="[Text]" custT="1"/>
      <dgm:spPr/>
      <dgm:t>
        <a:bodyPr/>
        <a:lstStyle/>
        <a:p>
          <a:r>
            <a:rPr lang="en-US" sz="1800" b="1" dirty="0" smtClean="0"/>
            <a:t>Inventory cost</a:t>
          </a:r>
        </a:p>
        <a:p>
          <a:r>
            <a:rPr lang="en-US" sz="1800" b="1" dirty="0" smtClean="0"/>
            <a:t>= $100</a:t>
          </a:r>
          <a:endParaRPr lang="en-US" sz="1800" b="1" dirty="0"/>
        </a:p>
      </dgm:t>
    </dgm:pt>
    <dgm:pt modelId="{40DFF183-EA32-4E8F-A297-F81E54900CEE}" type="parTrans" cxnId="{6493985A-C2DE-4C2B-BD02-1769F5A9D3D3}">
      <dgm:prSet/>
      <dgm:spPr/>
      <dgm:t>
        <a:bodyPr/>
        <a:lstStyle/>
        <a:p>
          <a:endParaRPr lang="en-US" sz="1800" b="1"/>
        </a:p>
      </dgm:t>
    </dgm:pt>
    <dgm:pt modelId="{A9F13FF6-FB50-4809-8069-64E521A12281}" type="sibTrans" cxnId="{6493985A-C2DE-4C2B-BD02-1769F5A9D3D3}">
      <dgm:prSet/>
      <dgm:spPr/>
      <dgm:t>
        <a:bodyPr/>
        <a:lstStyle/>
        <a:p>
          <a:endParaRPr lang="en-US" sz="1800" b="1"/>
        </a:p>
      </dgm:t>
    </dgm:pt>
    <dgm:pt modelId="{9C36EAE8-7A1A-4CF0-8BE8-F1EE93E656F0}">
      <dgm:prSet custT="1"/>
      <dgm:spPr/>
      <dgm:t>
        <a:bodyPr/>
        <a:lstStyle/>
        <a:p>
          <a:r>
            <a:rPr lang="en-US" sz="1800" b="1" dirty="0" smtClean="0"/>
            <a:t>Net realizable value</a:t>
          </a:r>
        </a:p>
        <a:p>
          <a:r>
            <a:rPr lang="en-US" sz="1800" b="1" dirty="0" smtClean="0"/>
            <a:t>= $99</a:t>
          </a:r>
          <a:endParaRPr lang="en-US" sz="1800" b="1" dirty="0"/>
        </a:p>
      </dgm:t>
    </dgm:pt>
    <dgm:pt modelId="{84D4FA45-3216-4930-9CF9-907C3B962A30}" type="parTrans" cxnId="{8839CBB5-5DF0-4883-8464-BED72EC78837}">
      <dgm:prSet/>
      <dgm:spPr/>
      <dgm:t>
        <a:bodyPr/>
        <a:lstStyle/>
        <a:p>
          <a:endParaRPr lang="en-US" sz="1800" b="1"/>
        </a:p>
      </dgm:t>
    </dgm:pt>
    <dgm:pt modelId="{B3839125-49E8-4E4B-B3CF-903DD22245B3}" type="sibTrans" cxnId="{8839CBB5-5DF0-4883-8464-BED72EC78837}">
      <dgm:prSet/>
      <dgm:spPr/>
      <dgm:t>
        <a:bodyPr/>
        <a:lstStyle/>
        <a:p>
          <a:endParaRPr lang="en-US" sz="1800" b="1"/>
        </a:p>
      </dgm:t>
    </dgm:pt>
    <dgm:pt modelId="{5713EB46-56E2-47B6-8F13-FD8A75BC4EB9}">
      <dgm:prSet custT="1"/>
      <dgm:spPr/>
      <dgm:t>
        <a:bodyPr/>
        <a:lstStyle/>
        <a:p>
          <a:r>
            <a:rPr lang="en-US" sz="1800" b="1" dirty="0" smtClean="0"/>
            <a:t>Replacement cost </a:t>
          </a:r>
        </a:p>
        <a:p>
          <a:r>
            <a:rPr lang="en-US" sz="1800" b="1" dirty="0" smtClean="0"/>
            <a:t>= $88</a:t>
          </a:r>
          <a:endParaRPr lang="en-US" sz="1800" b="1" dirty="0"/>
        </a:p>
      </dgm:t>
    </dgm:pt>
    <dgm:pt modelId="{99AD26F3-E26F-48A3-8C49-3B1EC7A6A8EA}" type="parTrans" cxnId="{1993AC5F-9136-46FE-8FBB-A8E75B23D8B6}">
      <dgm:prSet/>
      <dgm:spPr/>
      <dgm:t>
        <a:bodyPr/>
        <a:lstStyle/>
        <a:p>
          <a:endParaRPr lang="en-US" sz="1800" b="1"/>
        </a:p>
      </dgm:t>
    </dgm:pt>
    <dgm:pt modelId="{08A84A83-C7AC-46CD-B55C-19895AFEB646}" type="sibTrans" cxnId="{1993AC5F-9136-46FE-8FBB-A8E75B23D8B6}">
      <dgm:prSet/>
      <dgm:spPr/>
      <dgm:t>
        <a:bodyPr/>
        <a:lstStyle/>
        <a:p>
          <a:endParaRPr lang="en-US" sz="1800" b="1"/>
        </a:p>
      </dgm:t>
    </dgm:pt>
    <dgm:pt modelId="{F84B0E8F-5018-4EDE-8CF3-294841BEA701}">
      <dgm:prSet custT="1"/>
      <dgm:spPr/>
      <dgm:t>
        <a:bodyPr/>
        <a:lstStyle/>
        <a:p>
          <a:r>
            <a:rPr lang="en-US" sz="1800" b="1" dirty="0" smtClean="0"/>
            <a:t>Net realizable value less normal profit margin</a:t>
          </a:r>
        </a:p>
        <a:p>
          <a:r>
            <a:rPr lang="en-US" sz="1800" b="1" dirty="0" smtClean="0"/>
            <a:t>= $90</a:t>
          </a:r>
          <a:endParaRPr lang="en-US" sz="1800" b="1" dirty="0"/>
        </a:p>
      </dgm:t>
    </dgm:pt>
    <dgm:pt modelId="{BBA1ED92-3BB8-4E0F-A1E8-9A4FA7D39409}" type="parTrans" cxnId="{CCB7CDA6-20BF-4385-8A2A-77A50610CDB8}">
      <dgm:prSet/>
      <dgm:spPr/>
      <dgm:t>
        <a:bodyPr/>
        <a:lstStyle/>
        <a:p>
          <a:endParaRPr lang="en-US" sz="1800" b="1"/>
        </a:p>
      </dgm:t>
    </dgm:pt>
    <dgm:pt modelId="{1C1C2171-44A1-4C2C-9C3C-0F2D2680B851}" type="sibTrans" cxnId="{CCB7CDA6-20BF-4385-8A2A-77A50610CDB8}">
      <dgm:prSet/>
      <dgm:spPr/>
      <dgm:t>
        <a:bodyPr/>
        <a:lstStyle/>
        <a:p>
          <a:endParaRPr lang="en-US" sz="1800" b="1"/>
        </a:p>
      </dgm:t>
    </dgm:pt>
    <dgm:pt modelId="{28FAC75F-71FC-4583-8D86-60885330A860}" type="pres">
      <dgm:prSet presAssocID="{E837D32F-B225-4937-977C-555731EA0C3A}" presName="Name0" presStyleCnt="0">
        <dgm:presLayoutVars>
          <dgm:dir/>
          <dgm:resizeHandles val="exact"/>
        </dgm:presLayoutVars>
      </dgm:prSet>
      <dgm:spPr/>
      <dgm:t>
        <a:bodyPr/>
        <a:lstStyle/>
        <a:p>
          <a:endParaRPr lang="en-US"/>
        </a:p>
      </dgm:t>
    </dgm:pt>
    <dgm:pt modelId="{D7A536BF-3453-44F0-9139-19962766BADD}" type="pres">
      <dgm:prSet presAssocID="{49CA0304-095C-4247-B8C5-2B6A8CDB18D5}" presName="node" presStyleLbl="node1" presStyleIdx="0" presStyleCnt="4">
        <dgm:presLayoutVars>
          <dgm:bulletEnabled val="1"/>
        </dgm:presLayoutVars>
      </dgm:prSet>
      <dgm:spPr/>
      <dgm:t>
        <a:bodyPr/>
        <a:lstStyle/>
        <a:p>
          <a:endParaRPr lang="en-US"/>
        </a:p>
      </dgm:t>
    </dgm:pt>
    <dgm:pt modelId="{CF6D204E-6632-45F6-940F-260DC3AB64AB}" type="pres">
      <dgm:prSet presAssocID="{A9F13FF6-FB50-4809-8069-64E521A12281}" presName="sibTrans" presStyleCnt="0"/>
      <dgm:spPr/>
      <dgm:t>
        <a:bodyPr/>
        <a:lstStyle/>
        <a:p>
          <a:endParaRPr lang="en-US"/>
        </a:p>
      </dgm:t>
    </dgm:pt>
    <dgm:pt modelId="{0C316536-11E8-4E1A-8348-B3B68C818D9B}" type="pres">
      <dgm:prSet presAssocID="{9C36EAE8-7A1A-4CF0-8BE8-F1EE93E656F0}" presName="node" presStyleLbl="node1" presStyleIdx="1" presStyleCnt="4">
        <dgm:presLayoutVars>
          <dgm:bulletEnabled val="1"/>
        </dgm:presLayoutVars>
      </dgm:prSet>
      <dgm:spPr/>
      <dgm:t>
        <a:bodyPr/>
        <a:lstStyle/>
        <a:p>
          <a:endParaRPr lang="en-US"/>
        </a:p>
      </dgm:t>
    </dgm:pt>
    <dgm:pt modelId="{41482E0E-0847-47F0-B340-21EFC81D514E}" type="pres">
      <dgm:prSet presAssocID="{B3839125-49E8-4E4B-B3CF-903DD22245B3}" presName="sibTrans" presStyleCnt="0"/>
      <dgm:spPr/>
      <dgm:t>
        <a:bodyPr/>
        <a:lstStyle/>
        <a:p>
          <a:endParaRPr lang="en-US"/>
        </a:p>
      </dgm:t>
    </dgm:pt>
    <dgm:pt modelId="{613C0D4C-2EA1-4422-9909-EF1A33FD7FFA}" type="pres">
      <dgm:prSet presAssocID="{5713EB46-56E2-47B6-8F13-FD8A75BC4EB9}" presName="node" presStyleLbl="node1" presStyleIdx="2" presStyleCnt="4">
        <dgm:presLayoutVars>
          <dgm:bulletEnabled val="1"/>
        </dgm:presLayoutVars>
      </dgm:prSet>
      <dgm:spPr/>
      <dgm:t>
        <a:bodyPr/>
        <a:lstStyle/>
        <a:p>
          <a:endParaRPr lang="en-US"/>
        </a:p>
      </dgm:t>
    </dgm:pt>
    <dgm:pt modelId="{C17600BB-9080-4BE4-9BC5-FA8DAD4BDFA0}" type="pres">
      <dgm:prSet presAssocID="{08A84A83-C7AC-46CD-B55C-19895AFEB646}" presName="sibTrans" presStyleCnt="0"/>
      <dgm:spPr/>
      <dgm:t>
        <a:bodyPr/>
        <a:lstStyle/>
        <a:p>
          <a:endParaRPr lang="en-US"/>
        </a:p>
      </dgm:t>
    </dgm:pt>
    <dgm:pt modelId="{659E4886-2F99-48CF-86AE-B6295767492D}" type="pres">
      <dgm:prSet presAssocID="{F84B0E8F-5018-4EDE-8CF3-294841BEA701}" presName="node" presStyleLbl="node1" presStyleIdx="3" presStyleCnt="4">
        <dgm:presLayoutVars>
          <dgm:bulletEnabled val="1"/>
        </dgm:presLayoutVars>
      </dgm:prSet>
      <dgm:spPr/>
      <dgm:t>
        <a:bodyPr/>
        <a:lstStyle/>
        <a:p>
          <a:endParaRPr lang="en-US"/>
        </a:p>
      </dgm:t>
    </dgm:pt>
  </dgm:ptLst>
  <dgm:cxnLst>
    <dgm:cxn modelId="{FB249689-04D1-4588-918D-F374077B4FA8}" type="presOf" srcId="{9C36EAE8-7A1A-4CF0-8BE8-F1EE93E656F0}" destId="{0C316536-11E8-4E1A-8348-B3B68C818D9B}" srcOrd="0" destOrd="0" presId="urn:microsoft.com/office/officeart/2005/8/layout/hList6"/>
    <dgm:cxn modelId="{8839CBB5-5DF0-4883-8464-BED72EC78837}" srcId="{E837D32F-B225-4937-977C-555731EA0C3A}" destId="{9C36EAE8-7A1A-4CF0-8BE8-F1EE93E656F0}" srcOrd="1" destOrd="0" parTransId="{84D4FA45-3216-4930-9CF9-907C3B962A30}" sibTransId="{B3839125-49E8-4E4B-B3CF-903DD22245B3}"/>
    <dgm:cxn modelId="{3C5FB86D-B34E-4169-9CB3-07D579F44173}" type="presOf" srcId="{5713EB46-56E2-47B6-8F13-FD8A75BC4EB9}" destId="{613C0D4C-2EA1-4422-9909-EF1A33FD7FFA}" srcOrd="0" destOrd="0" presId="urn:microsoft.com/office/officeart/2005/8/layout/hList6"/>
    <dgm:cxn modelId="{3F0B43CB-D20C-457F-971A-EF58368CE4C8}" type="presOf" srcId="{49CA0304-095C-4247-B8C5-2B6A8CDB18D5}" destId="{D7A536BF-3453-44F0-9139-19962766BADD}" srcOrd="0" destOrd="0" presId="urn:microsoft.com/office/officeart/2005/8/layout/hList6"/>
    <dgm:cxn modelId="{C07C3A05-A6BD-4665-9084-ABA061D494DE}" type="presOf" srcId="{F84B0E8F-5018-4EDE-8CF3-294841BEA701}" destId="{659E4886-2F99-48CF-86AE-B6295767492D}" srcOrd="0" destOrd="0" presId="urn:microsoft.com/office/officeart/2005/8/layout/hList6"/>
    <dgm:cxn modelId="{0F5E8266-2E9B-45A3-964D-AA61167FB3B1}" type="presOf" srcId="{E837D32F-B225-4937-977C-555731EA0C3A}" destId="{28FAC75F-71FC-4583-8D86-60885330A860}" srcOrd="0" destOrd="0" presId="urn:microsoft.com/office/officeart/2005/8/layout/hList6"/>
    <dgm:cxn modelId="{6493985A-C2DE-4C2B-BD02-1769F5A9D3D3}" srcId="{E837D32F-B225-4937-977C-555731EA0C3A}" destId="{49CA0304-095C-4247-B8C5-2B6A8CDB18D5}" srcOrd="0" destOrd="0" parTransId="{40DFF183-EA32-4E8F-A297-F81E54900CEE}" sibTransId="{A9F13FF6-FB50-4809-8069-64E521A12281}"/>
    <dgm:cxn modelId="{1993AC5F-9136-46FE-8FBB-A8E75B23D8B6}" srcId="{E837D32F-B225-4937-977C-555731EA0C3A}" destId="{5713EB46-56E2-47B6-8F13-FD8A75BC4EB9}" srcOrd="2" destOrd="0" parTransId="{99AD26F3-E26F-48A3-8C49-3B1EC7A6A8EA}" sibTransId="{08A84A83-C7AC-46CD-B55C-19895AFEB646}"/>
    <dgm:cxn modelId="{CCB7CDA6-20BF-4385-8A2A-77A50610CDB8}" srcId="{E837D32F-B225-4937-977C-555731EA0C3A}" destId="{F84B0E8F-5018-4EDE-8CF3-294841BEA701}" srcOrd="3" destOrd="0" parTransId="{BBA1ED92-3BB8-4E0F-A1E8-9A4FA7D39409}" sibTransId="{1C1C2171-44A1-4C2C-9C3C-0F2D2680B851}"/>
    <dgm:cxn modelId="{1A57C4B4-FDCD-437A-BB05-87C2390012D5}" type="presParOf" srcId="{28FAC75F-71FC-4583-8D86-60885330A860}" destId="{D7A536BF-3453-44F0-9139-19962766BADD}" srcOrd="0" destOrd="0" presId="urn:microsoft.com/office/officeart/2005/8/layout/hList6"/>
    <dgm:cxn modelId="{9622C51D-4DCE-4C7F-BF43-60D6AF78AE15}" type="presParOf" srcId="{28FAC75F-71FC-4583-8D86-60885330A860}" destId="{CF6D204E-6632-45F6-940F-260DC3AB64AB}" srcOrd="1" destOrd="0" presId="urn:microsoft.com/office/officeart/2005/8/layout/hList6"/>
    <dgm:cxn modelId="{F3E7A6EF-5F11-479E-8A3A-28BA712E1176}" type="presParOf" srcId="{28FAC75F-71FC-4583-8D86-60885330A860}" destId="{0C316536-11E8-4E1A-8348-B3B68C818D9B}" srcOrd="2" destOrd="0" presId="urn:microsoft.com/office/officeart/2005/8/layout/hList6"/>
    <dgm:cxn modelId="{47FAE67D-10FD-48ED-8221-2AD615D9D652}" type="presParOf" srcId="{28FAC75F-71FC-4583-8D86-60885330A860}" destId="{41482E0E-0847-47F0-B340-21EFC81D514E}" srcOrd="3" destOrd="0" presId="urn:microsoft.com/office/officeart/2005/8/layout/hList6"/>
    <dgm:cxn modelId="{34327FA7-D9EB-4CF3-AC34-6261ADD863A9}" type="presParOf" srcId="{28FAC75F-71FC-4583-8D86-60885330A860}" destId="{613C0D4C-2EA1-4422-9909-EF1A33FD7FFA}" srcOrd="4" destOrd="0" presId="urn:microsoft.com/office/officeart/2005/8/layout/hList6"/>
    <dgm:cxn modelId="{78098BCF-006C-4182-83F3-99AEA95B28BE}" type="presParOf" srcId="{28FAC75F-71FC-4583-8D86-60885330A860}" destId="{C17600BB-9080-4BE4-9BC5-FA8DAD4BDFA0}" srcOrd="5" destOrd="0" presId="urn:microsoft.com/office/officeart/2005/8/layout/hList6"/>
    <dgm:cxn modelId="{0E6875B6-49BD-4E2F-A610-1E9B073CA0C5}" type="presParOf" srcId="{28FAC75F-71FC-4583-8D86-60885330A860}" destId="{659E4886-2F99-48CF-86AE-B6295767492D}"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6DC52EA-E513-41AF-9659-BBA021087F33}" type="doc">
      <dgm:prSet loTypeId="urn:microsoft.com/office/officeart/2005/8/layout/vProcess5" loCatId="process" qsTypeId="urn:microsoft.com/office/officeart/2005/8/quickstyle/simple1" qsCatId="simple" csTypeId="urn:microsoft.com/office/officeart/2005/8/colors/colorful1" csCatId="colorful" phldr="1"/>
      <dgm:spPr/>
    </dgm:pt>
    <dgm:pt modelId="{BC6E1576-9CBE-4AC5-A1F6-B5DD99D2B466}">
      <dgm:prSet phldrT="[Text]" custT="1"/>
      <dgm:spPr/>
      <dgm:t>
        <a:bodyPr/>
        <a:lstStyle/>
        <a:p>
          <a:r>
            <a:rPr lang="en-US" sz="1600" dirty="0" smtClean="0"/>
            <a:t>The entity compares the cost to the replacement cost of the inventory item.</a:t>
          </a:r>
          <a:endParaRPr lang="en-US" sz="1600" dirty="0"/>
        </a:p>
      </dgm:t>
    </dgm:pt>
    <dgm:pt modelId="{59D8B01E-DE15-46F6-BD7C-2CBBAA558B11}" type="parTrans" cxnId="{85AAFBB0-8E4B-46E8-929B-99A586913019}">
      <dgm:prSet/>
      <dgm:spPr/>
      <dgm:t>
        <a:bodyPr/>
        <a:lstStyle/>
        <a:p>
          <a:endParaRPr lang="en-US" sz="1600"/>
        </a:p>
      </dgm:t>
    </dgm:pt>
    <dgm:pt modelId="{34EF093A-4713-43C3-8570-2C0438ABDFB7}" type="sibTrans" cxnId="{85AAFBB0-8E4B-46E8-929B-99A586913019}">
      <dgm:prSet custT="1"/>
      <dgm:spPr/>
      <dgm:t>
        <a:bodyPr/>
        <a:lstStyle/>
        <a:p>
          <a:endParaRPr lang="en-US" sz="1600"/>
        </a:p>
      </dgm:t>
    </dgm:pt>
    <dgm:pt modelId="{3E42F220-F4D4-458D-A074-D2939BA330B6}">
      <dgm:prSet custT="1"/>
      <dgm:spPr/>
      <dgm:t>
        <a:bodyPr/>
        <a:lstStyle/>
        <a:p>
          <a:r>
            <a:rPr lang="en-US" sz="1600" dirty="0" smtClean="0"/>
            <a:t>Replacement cost is less than the original cost, but further analysis is necessary to determine the write-down.</a:t>
          </a:r>
          <a:endParaRPr lang="en-US" sz="1600" dirty="0"/>
        </a:p>
      </dgm:t>
    </dgm:pt>
    <dgm:pt modelId="{0E6CBB46-B04A-439E-AFAE-4F048319060A}" type="parTrans" cxnId="{B7EC6C0B-8E18-4E63-BCD4-7918FB1CE125}">
      <dgm:prSet/>
      <dgm:spPr/>
      <dgm:t>
        <a:bodyPr/>
        <a:lstStyle/>
        <a:p>
          <a:endParaRPr lang="en-US" sz="1600"/>
        </a:p>
      </dgm:t>
    </dgm:pt>
    <dgm:pt modelId="{135AC235-DDE4-4276-8542-5C64FE470F67}" type="sibTrans" cxnId="{B7EC6C0B-8E18-4E63-BCD4-7918FB1CE125}">
      <dgm:prSet custT="1"/>
      <dgm:spPr/>
      <dgm:t>
        <a:bodyPr/>
        <a:lstStyle/>
        <a:p>
          <a:endParaRPr lang="en-US" sz="1600"/>
        </a:p>
      </dgm:t>
    </dgm:pt>
    <dgm:pt modelId="{41771A27-2FA3-42A8-B351-15FB4660A8C7}">
      <dgm:prSet custT="1"/>
      <dgm:spPr/>
      <dgm:t>
        <a:bodyPr/>
        <a:lstStyle/>
        <a:p>
          <a:r>
            <a:rPr lang="en-US" sz="1600" dirty="0" smtClean="0"/>
            <a:t>Market value is equal to replacement cost </a:t>
          </a:r>
          <a:r>
            <a:rPr lang="en-US" sz="1600" i="1" dirty="0" smtClean="0"/>
            <a:t>only</a:t>
          </a:r>
          <a:r>
            <a:rPr lang="en-US" sz="1600" dirty="0" smtClean="0"/>
            <a:t> if it does not exceed NRV and does not fall below NRV less an approximately normal profit margin.</a:t>
          </a:r>
          <a:endParaRPr lang="en-US" sz="1600" dirty="0"/>
        </a:p>
      </dgm:t>
    </dgm:pt>
    <dgm:pt modelId="{04A155AB-9412-413C-AB6F-DD598EFEC9A4}" type="parTrans" cxnId="{B426F2C1-A246-4C8B-82BF-A8A8F9583170}">
      <dgm:prSet/>
      <dgm:spPr/>
      <dgm:t>
        <a:bodyPr/>
        <a:lstStyle/>
        <a:p>
          <a:endParaRPr lang="en-US" sz="1600"/>
        </a:p>
      </dgm:t>
    </dgm:pt>
    <dgm:pt modelId="{FCC91BAF-E482-49BE-AEFB-B61B1155CE9E}" type="sibTrans" cxnId="{B426F2C1-A246-4C8B-82BF-A8A8F9583170}">
      <dgm:prSet custT="1"/>
      <dgm:spPr/>
      <dgm:t>
        <a:bodyPr/>
        <a:lstStyle/>
        <a:p>
          <a:endParaRPr lang="en-US" sz="1600"/>
        </a:p>
      </dgm:t>
    </dgm:pt>
    <dgm:pt modelId="{5E9F21EC-611D-4EFF-84A1-5FFB2643E449}">
      <dgm:prSet custT="1"/>
      <dgm:spPr/>
      <dgm:t>
        <a:bodyPr/>
        <a:lstStyle/>
        <a:p>
          <a:r>
            <a:rPr lang="en-US" sz="1600" dirty="0" smtClean="0"/>
            <a:t>The inventory is written down to the NRV less normal profit margin of </a:t>
          </a:r>
          <a:r>
            <a:rPr lang="en-US" sz="1600" b="1" dirty="0" smtClean="0"/>
            <a:t>$90 </a:t>
          </a:r>
          <a:r>
            <a:rPr lang="en-US" sz="1600" dirty="0" smtClean="0"/>
            <a:t>per unit.</a:t>
          </a:r>
          <a:endParaRPr lang="en-US" sz="1600" dirty="0"/>
        </a:p>
      </dgm:t>
    </dgm:pt>
    <dgm:pt modelId="{A6F8DEC0-5B8E-4053-B287-FBFDE0515DF9}" type="parTrans" cxnId="{2CABEA51-CFDB-4DD2-9181-7F8FEFB5BE3C}">
      <dgm:prSet/>
      <dgm:spPr/>
      <dgm:t>
        <a:bodyPr/>
        <a:lstStyle/>
        <a:p>
          <a:endParaRPr lang="en-US" sz="1600"/>
        </a:p>
      </dgm:t>
    </dgm:pt>
    <dgm:pt modelId="{6F15C59E-1DBA-4D6A-8BFA-D49E477B4BC0}" type="sibTrans" cxnId="{2CABEA51-CFDB-4DD2-9181-7F8FEFB5BE3C}">
      <dgm:prSet/>
      <dgm:spPr/>
      <dgm:t>
        <a:bodyPr/>
        <a:lstStyle/>
        <a:p>
          <a:endParaRPr lang="en-US" sz="1600"/>
        </a:p>
      </dgm:t>
    </dgm:pt>
    <dgm:pt modelId="{8145515C-CF04-4EA4-B6A0-F0E0A3ECA1B7}" type="pres">
      <dgm:prSet presAssocID="{06DC52EA-E513-41AF-9659-BBA021087F33}" presName="outerComposite" presStyleCnt="0">
        <dgm:presLayoutVars>
          <dgm:chMax val="5"/>
          <dgm:dir/>
          <dgm:resizeHandles val="exact"/>
        </dgm:presLayoutVars>
      </dgm:prSet>
      <dgm:spPr/>
    </dgm:pt>
    <dgm:pt modelId="{3FCB257D-A772-4ED7-9892-2BA23F2A1F44}" type="pres">
      <dgm:prSet presAssocID="{06DC52EA-E513-41AF-9659-BBA021087F33}" presName="dummyMaxCanvas" presStyleCnt="0">
        <dgm:presLayoutVars/>
      </dgm:prSet>
      <dgm:spPr/>
    </dgm:pt>
    <dgm:pt modelId="{3166C61F-6A8B-4A83-A447-2D718B2A992F}" type="pres">
      <dgm:prSet presAssocID="{06DC52EA-E513-41AF-9659-BBA021087F33}" presName="FourNodes_1" presStyleLbl="node1" presStyleIdx="0" presStyleCnt="4" custLinFactNeighborY="-4275">
        <dgm:presLayoutVars>
          <dgm:bulletEnabled val="1"/>
        </dgm:presLayoutVars>
      </dgm:prSet>
      <dgm:spPr/>
      <dgm:t>
        <a:bodyPr/>
        <a:lstStyle/>
        <a:p>
          <a:endParaRPr lang="en-US"/>
        </a:p>
      </dgm:t>
    </dgm:pt>
    <dgm:pt modelId="{AE522BC9-BFA2-4CF3-AD0D-77592315D5EA}" type="pres">
      <dgm:prSet presAssocID="{06DC52EA-E513-41AF-9659-BBA021087F33}" presName="FourNodes_2" presStyleLbl="node1" presStyleIdx="1" presStyleCnt="4">
        <dgm:presLayoutVars>
          <dgm:bulletEnabled val="1"/>
        </dgm:presLayoutVars>
      </dgm:prSet>
      <dgm:spPr/>
      <dgm:t>
        <a:bodyPr/>
        <a:lstStyle/>
        <a:p>
          <a:endParaRPr lang="en-US"/>
        </a:p>
      </dgm:t>
    </dgm:pt>
    <dgm:pt modelId="{B68462D7-3B63-4D65-8F41-70F1A2100DA8}" type="pres">
      <dgm:prSet presAssocID="{06DC52EA-E513-41AF-9659-BBA021087F33}" presName="FourNodes_3" presStyleLbl="node1" presStyleIdx="2" presStyleCnt="4">
        <dgm:presLayoutVars>
          <dgm:bulletEnabled val="1"/>
        </dgm:presLayoutVars>
      </dgm:prSet>
      <dgm:spPr/>
      <dgm:t>
        <a:bodyPr/>
        <a:lstStyle/>
        <a:p>
          <a:endParaRPr lang="en-US"/>
        </a:p>
      </dgm:t>
    </dgm:pt>
    <dgm:pt modelId="{91ACCE6D-13B2-4146-9435-1879C3517D8D}" type="pres">
      <dgm:prSet presAssocID="{06DC52EA-E513-41AF-9659-BBA021087F33}" presName="FourNodes_4" presStyleLbl="node1" presStyleIdx="3" presStyleCnt="4">
        <dgm:presLayoutVars>
          <dgm:bulletEnabled val="1"/>
        </dgm:presLayoutVars>
      </dgm:prSet>
      <dgm:spPr/>
      <dgm:t>
        <a:bodyPr/>
        <a:lstStyle/>
        <a:p>
          <a:endParaRPr lang="en-US"/>
        </a:p>
      </dgm:t>
    </dgm:pt>
    <dgm:pt modelId="{94B482D0-24F0-410D-A818-79502CED4340}" type="pres">
      <dgm:prSet presAssocID="{06DC52EA-E513-41AF-9659-BBA021087F33}" presName="FourConn_1-2" presStyleLbl="fgAccFollowNode1" presStyleIdx="0" presStyleCnt="3">
        <dgm:presLayoutVars>
          <dgm:bulletEnabled val="1"/>
        </dgm:presLayoutVars>
      </dgm:prSet>
      <dgm:spPr/>
      <dgm:t>
        <a:bodyPr/>
        <a:lstStyle/>
        <a:p>
          <a:endParaRPr lang="en-US"/>
        </a:p>
      </dgm:t>
    </dgm:pt>
    <dgm:pt modelId="{0B414428-5B29-450E-B0C1-E917FE562F8C}" type="pres">
      <dgm:prSet presAssocID="{06DC52EA-E513-41AF-9659-BBA021087F33}" presName="FourConn_2-3" presStyleLbl="fgAccFollowNode1" presStyleIdx="1" presStyleCnt="3">
        <dgm:presLayoutVars>
          <dgm:bulletEnabled val="1"/>
        </dgm:presLayoutVars>
      </dgm:prSet>
      <dgm:spPr/>
      <dgm:t>
        <a:bodyPr/>
        <a:lstStyle/>
        <a:p>
          <a:endParaRPr lang="en-US"/>
        </a:p>
      </dgm:t>
    </dgm:pt>
    <dgm:pt modelId="{E2AB89E9-0DA4-4C3C-87A5-FDC2F636C17F}" type="pres">
      <dgm:prSet presAssocID="{06DC52EA-E513-41AF-9659-BBA021087F33}" presName="FourConn_3-4" presStyleLbl="fgAccFollowNode1" presStyleIdx="2" presStyleCnt="3">
        <dgm:presLayoutVars>
          <dgm:bulletEnabled val="1"/>
        </dgm:presLayoutVars>
      </dgm:prSet>
      <dgm:spPr/>
      <dgm:t>
        <a:bodyPr/>
        <a:lstStyle/>
        <a:p>
          <a:endParaRPr lang="en-US"/>
        </a:p>
      </dgm:t>
    </dgm:pt>
    <dgm:pt modelId="{4D70F296-BE45-418D-8350-942932A2B00F}" type="pres">
      <dgm:prSet presAssocID="{06DC52EA-E513-41AF-9659-BBA021087F33}" presName="FourNodes_1_text" presStyleLbl="node1" presStyleIdx="3" presStyleCnt="4">
        <dgm:presLayoutVars>
          <dgm:bulletEnabled val="1"/>
        </dgm:presLayoutVars>
      </dgm:prSet>
      <dgm:spPr/>
      <dgm:t>
        <a:bodyPr/>
        <a:lstStyle/>
        <a:p>
          <a:endParaRPr lang="en-US"/>
        </a:p>
      </dgm:t>
    </dgm:pt>
    <dgm:pt modelId="{8B2ED664-14E2-445F-A8F4-1DFAC48092B5}" type="pres">
      <dgm:prSet presAssocID="{06DC52EA-E513-41AF-9659-BBA021087F33}" presName="FourNodes_2_text" presStyleLbl="node1" presStyleIdx="3" presStyleCnt="4">
        <dgm:presLayoutVars>
          <dgm:bulletEnabled val="1"/>
        </dgm:presLayoutVars>
      </dgm:prSet>
      <dgm:spPr/>
      <dgm:t>
        <a:bodyPr/>
        <a:lstStyle/>
        <a:p>
          <a:endParaRPr lang="en-US"/>
        </a:p>
      </dgm:t>
    </dgm:pt>
    <dgm:pt modelId="{77864066-9F22-4405-9362-7028D935EE52}" type="pres">
      <dgm:prSet presAssocID="{06DC52EA-E513-41AF-9659-BBA021087F33}" presName="FourNodes_3_text" presStyleLbl="node1" presStyleIdx="3" presStyleCnt="4">
        <dgm:presLayoutVars>
          <dgm:bulletEnabled val="1"/>
        </dgm:presLayoutVars>
      </dgm:prSet>
      <dgm:spPr/>
      <dgm:t>
        <a:bodyPr/>
        <a:lstStyle/>
        <a:p>
          <a:endParaRPr lang="en-US"/>
        </a:p>
      </dgm:t>
    </dgm:pt>
    <dgm:pt modelId="{9425C1C6-3A96-4C53-9C1C-93DDC76AAF6F}" type="pres">
      <dgm:prSet presAssocID="{06DC52EA-E513-41AF-9659-BBA021087F33}" presName="FourNodes_4_text" presStyleLbl="node1" presStyleIdx="3" presStyleCnt="4">
        <dgm:presLayoutVars>
          <dgm:bulletEnabled val="1"/>
        </dgm:presLayoutVars>
      </dgm:prSet>
      <dgm:spPr/>
      <dgm:t>
        <a:bodyPr/>
        <a:lstStyle/>
        <a:p>
          <a:endParaRPr lang="en-US"/>
        </a:p>
      </dgm:t>
    </dgm:pt>
  </dgm:ptLst>
  <dgm:cxnLst>
    <dgm:cxn modelId="{6E0B07F9-7C0A-4A4A-8C58-3651971B448B}" type="presOf" srcId="{135AC235-DDE4-4276-8542-5C64FE470F67}" destId="{0B414428-5B29-450E-B0C1-E917FE562F8C}" srcOrd="0" destOrd="0" presId="urn:microsoft.com/office/officeart/2005/8/layout/vProcess5"/>
    <dgm:cxn modelId="{67A54AB8-FCD2-4260-9768-EAFD1D87E083}" type="presOf" srcId="{41771A27-2FA3-42A8-B351-15FB4660A8C7}" destId="{77864066-9F22-4405-9362-7028D935EE52}" srcOrd="1" destOrd="0" presId="urn:microsoft.com/office/officeart/2005/8/layout/vProcess5"/>
    <dgm:cxn modelId="{1A17E2B8-1777-40DE-B162-6BB6A64792D3}" type="presOf" srcId="{34EF093A-4713-43C3-8570-2C0438ABDFB7}" destId="{94B482D0-24F0-410D-A818-79502CED4340}" srcOrd="0" destOrd="0" presId="urn:microsoft.com/office/officeart/2005/8/layout/vProcess5"/>
    <dgm:cxn modelId="{F533B8C2-52B9-4F4F-A6F2-6969BA516991}" type="presOf" srcId="{06DC52EA-E513-41AF-9659-BBA021087F33}" destId="{8145515C-CF04-4EA4-B6A0-F0E0A3ECA1B7}" srcOrd="0" destOrd="0" presId="urn:microsoft.com/office/officeart/2005/8/layout/vProcess5"/>
    <dgm:cxn modelId="{B7EC6C0B-8E18-4E63-BCD4-7918FB1CE125}" srcId="{06DC52EA-E513-41AF-9659-BBA021087F33}" destId="{3E42F220-F4D4-458D-A074-D2939BA330B6}" srcOrd="1" destOrd="0" parTransId="{0E6CBB46-B04A-439E-AFAE-4F048319060A}" sibTransId="{135AC235-DDE4-4276-8542-5C64FE470F67}"/>
    <dgm:cxn modelId="{F05EB468-1606-4FAB-93DE-58E39FA0532B}" type="presOf" srcId="{FCC91BAF-E482-49BE-AEFB-B61B1155CE9E}" destId="{E2AB89E9-0DA4-4C3C-87A5-FDC2F636C17F}" srcOrd="0" destOrd="0" presId="urn:microsoft.com/office/officeart/2005/8/layout/vProcess5"/>
    <dgm:cxn modelId="{D2EE8AF0-0A72-4269-94D0-0675AE4ADA08}" type="presOf" srcId="{BC6E1576-9CBE-4AC5-A1F6-B5DD99D2B466}" destId="{3166C61F-6A8B-4A83-A447-2D718B2A992F}" srcOrd="0" destOrd="0" presId="urn:microsoft.com/office/officeart/2005/8/layout/vProcess5"/>
    <dgm:cxn modelId="{2ECD8B34-6379-4EDF-B1E7-6A79C3A27640}" type="presOf" srcId="{5E9F21EC-611D-4EFF-84A1-5FFB2643E449}" destId="{91ACCE6D-13B2-4146-9435-1879C3517D8D}" srcOrd="0" destOrd="0" presId="urn:microsoft.com/office/officeart/2005/8/layout/vProcess5"/>
    <dgm:cxn modelId="{B426F2C1-A246-4C8B-82BF-A8A8F9583170}" srcId="{06DC52EA-E513-41AF-9659-BBA021087F33}" destId="{41771A27-2FA3-42A8-B351-15FB4660A8C7}" srcOrd="2" destOrd="0" parTransId="{04A155AB-9412-413C-AB6F-DD598EFEC9A4}" sibTransId="{FCC91BAF-E482-49BE-AEFB-B61B1155CE9E}"/>
    <dgm:cxn modelId="{7D821B79-0E48-495D-93AB-34555AA215D1}" type="presOf" srcId="{BC6E1576-9CBE-4AC5-A1F6-B5DD99D2B466}" destId="{4D70F296-BE45-418D-8350-942932A2B00F}" srcOrd="1" destOrd="0" presId="urn:microsoft.com/office/officeart/2005/8/layout/vProcess5"/>
    <dgm:cxn modelId="{85AAFBB0-8E4B-46E8-929B-99A586913019}" srcId="{06DC52EA-E513-41AF-9659-BBA021087F33}" destId="{BC6E1576-9CBE-4AC5-A1F6-B5DD99D2B466}" srcOrd="0" destOrd="0" parTransId="{59D8B01E-DE15-46F6-BD7C-2CBBAA558B11}" sibTransId="{34EF093A-4713-43C3-8570-2C0438ABDFB7}"/>
    <dgm:cxn modelId="{2EBA9F8E-EBD6-4E98-BD7E-C9ED6BECCFF8}" type="presOf" srcId="{41771A27-2FA3-42A8-B351-15FB4660A8C7}" destId="{B68462D7-3B63-4D65-8F41-70F1A2100DA8}" srcOrd="0" destOrd="0" presId="urn:microsoft.com/office/officeart/2005/8/layout/vProcess5"/>
    <dgm:cxn modelId="{2CABEA51-CFDB-4DD2-9181-7F8FEFB5BE3C}" srcId="{06DC52EA-E513-41AF-9659-BBA021087F33}" destId="{5E9F21EC-611D-4EFF-84A1-5FFB2643E449}" srcOrd="3" destOrd="0" parTransId="{A6F8DEC0-5B8E-4053-B287-FBFDE0515DF9}" sibTransId="{6F15C59E-1DBA-4D6A-8BFA-D49E477B4BC0}"/>
    <dgm:cxn modelId="{FF1EE357-BC26-4591-ADB0-662857732B23}" type="presOf" srcId="{3E42F220-F4D4-458D-A074-D2939BA330B6}" destId="{8B2ED664-14E2-445F-A8F4-1DFAC48092B5}" srcOrd="1" destOrd="0" presId="urn:microsoft.com/office/officeart/2005/8/layout/vProcess5"/>
    <dgm:cxn modelId="{FEDF99C3-A1D3-420D-B19A-8CC8636A6E9D}" type="presOf" srcId="{3E42F220-F4D4-458D-A074-D2939BA330B6}" destId="{AE522BC9-BFA2-4CF3-AD0D-77592315D5EA}" srcOrd="0" destOrd="0" presId="urn:microsoft.com/office/officeart/2005/8/layout/vProcess5"/>
    <dgm:cxn modelId="{53AE90FE-71DB-4B40-B091-0877BDD4EE3F}" type="presOf" srcId="{5E9F21EC-611D-4EFF-84A1-5FFB2643E449}" destId="{9425C1C6-3A96-4C53-9C1C-93DDC76AAF6F}" srcOrd="1" destOrd="0" presId="urn:microsoft.com/office/officeart/2005/8/layout/vProcess5"/>
    <dgm:cxn modelId="{FBC22E8B-FA19-420B-B079-70B9516CBF57}" type="presParOf" srcId="{8145515C-CF04-4EA4-B6A0-F0E0A3ECA1B7}" destId="{3FCB257D-A772-4ED7-9892-2BA23F2A1F44}" srcOrd="0" destOrd="0" presId="urn:microsoft.com/office/officeart/2005/8/layout/vProcess5"/>
    <dgm:cxn modelId="{3B3FB864-46BA-4EBE-974E-206386806115}" type="presParOf" srcId="{8145515C-CF04-4EA4-B6A0-F0E0A3ECA1B7}" destId="{3166C61F-6A8B-4A83-A447-2D718B2A992F}" srcOrd="1" destOrd="0" presId="urn:microsoft.com/office/officeart/2005/8/layout/vProcess5"/>
    <dgm:cxn modelId="{919AA253-999F-4722-9405-942C2A67EAD0}" type="presParOf" srcId="{8145515C-CF04-4EA4-B6A0-F0E0A3ECA1B7}" destId="{AE522BC9-BFA2-4CF3-AD0D-77592315D5EA}" srcOrd="2" destOrd="0" presId="urn:microsoft.com/office/officeart/2005/8/layout/vProcess5"/>
    <dgm:cxn modelId="{1F9B6E54-AFB1-4CA9-B4FD-AC8EEED5A42C}" type="presParOf" srcId="{8145515C-CF04-4EA4-B6A0-F0E0A3ECA1B7}" destId="{B68462D7-3B63-4D65-8F41-70F1A2100DA8}" srcOrd="3" destOrd="0" presId="urn:microsoft.com/office/officeart/2005/8/layout/vProcess5"/>
    <dgm:cxn modelId="{BD033947-8F85-4FFF-B89D-ADBE988D27F4}" type="presParOf" srcId="{8145515C-CF04-4EA4-B6A0-F0E0A3ECA1B7}" destId="{91ACCE6D-13B2-4146-9435-1879C3517D8D}" srcOrd="4" destOrd="0" presId="urn:microsoft.com/office/officeart/2005/8/layout/vProcess5"/>
    <dgm:cxn modelId="{29B786CE-9A06-4C21-A788-DD491BAE70C9}" type="presParOf" srcId="{8145515C-CF04-4EA4-B6A0-F0E0A3ECA1B7}" destId="{94B482D0-24F0-410D-A818-79502CED4340}" srcOrd="5" destOrd="0" presId="urn:microsoft.com/office/officeart/2005/8/layout/vProcess5"/>
    <dgm:cxn modelId="{95D928C8-B87E-472D-8520-9AF4113FB9D3}" type="presParOf" srcId="{8145515C-CF04-4EA4-B6A0-F0E0A3ECA1B7}" destId="{0B414428-5B29-450E-B0C1-E917FE562F8C}" srcOrd="6" destOrd="0" presId="urn:microsoft.com/office/officeart/2005/8/layout/vProcess5"/>
    <dgm:cxn modelId="{60D31EBA-92A2-435E-B974-741112089C05}" type="presParOf" srcId="{8145515C-CF04-4EA4-B6A0-F0E0A3ECA1B7}" destId="{E2AB89E9-0DA4-4C3C-87A5-FDC2F636C17F}" srcOrd="7" destOrd="0" presId="urn:microsoft.com/office/officeart/2005/8/layout/vProcess5"/>
    <dgm:cxn modelId="{2DC987D5-5397-41C3-9D85-21CE7D8EE923}" type="presParOf" srcId="{8145515C-CF04-4EA4-B6A0-F0E0A3ECA1B7}" destId="{4D70F296-BE45-418D-8350-942932A2B00F}" srcOrd="8" destOrd="0" presId="urn:microsoft.com/office/officeart/2005/8/layout/vProcess5"/>
    <dgm:cxn modelId="{D4A2387E-529C-45D1-AECF-3745CAAE8FC8}" type="presParOf" srcId="{8145515C-CF04-4EA4-B6A0-F0E0A3ECA1B7}" destId="{8B2ED664-14E2-445F-A8F4-1DFAC48092B5}" srcOrd="9" destOrd="0" presId="urn:microsoft.com/office/officeart/2005/8/layout/vProcess5"/>
    <dgm:cxn modelId="{9DF0EACD-DB25-4084-9462-558C3D3D62E5}" type="presParOf" srcId="{8145515C-CF04-4EA4-B6A0-F0E0A3ECA1B7}" destId="{77864066-9F22-4405-9362-7028D935EE52}" srcOrd="10" destOrd="0" presId="urn:microsoft.com/office/officeart/2005/8/layout/vProcess5"/>
    <dgm:cxn modelId="{B44151AA-CF11-4E79-810E-10042AB76775}" type="presParOf" srcId="{8145515C-CF04-4EA4-B6A0-F0E0A3ECA1B7}" destId="{9425C1C6-3A96-4C53-9C1C-93DDC76AAF6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6DC52EA-E513-41AF-9659-BBA021087F33}" type="doc">
      <dgm:prSet loTypeId="urn:microsoft.com/office/officeart/2005/8/layout/chevron1" loCatId="process" qsTypeId="urn:microsoft.com/office/officeart/2005/8/quickstyle/simple1" qsCatId="simple" csTypeId="urn:microsoft.com/office/officeart/2005/8/colors/colorful1" csCatId="colorful" phldr="1"/>
      <dgm:spPr/>
    </dgm:pt>
    <dgm:pt modelId="{BC6E1576-9CBE-4AC5-A1F6-B5DD99D2B466}">
      <dgm:prSet phldrT="[Text]"/>
      <dgm:spPr/>
      <dgm:t>
        <a:bodyPr/>
        <a:lstStyle/>
        <a:p>
          <a:r>
            <a:rPr lang="en-US" dirty="0" smtClean="0"/>
            <a:t>The entity compares the cost to the NRV of the inventory.</a:t>
          </a:r>
          <a:endParaRPr lang="en-US" dirty="0"/>
        </a:p>
      </dgm:t>
    </dgm:pt>
    <dgm:pt modelId="{59D8B01E-DE15-46F6-BD7C-2CBBAA558B11}" type="parTrans" cxnId="{85AAFBB0-8E4B-46E8-929B-99A586913019}">
      <dgm:prSet/>
      <dgm:spPr/>
      <dgm:t>
        <a:bodyPr/>
        <a:lstStyle/>
        <a:p>
          <a:endParaRPr lang="en-US"/>
        </a:p>
      </dgm:t>
    </dgm:pt>
    <dgm:pt modelId="{34EF093A-4713-43C3-8570-2C0438ABDFB7}" type="sibTrans" cxnId="{85AAFBB0-8E4B-46E8-929B-99A586913019}">
      <dgm:prSet/>
      <dgm:spPr/>
      <dgm:t>
        <a:bodyPr/>
        <a:lstStyle/>
        <a:p>
          <a:endParaRPr lang="en-US"/>
        </a:p>
      </dgm:t>
    </dgm:pt>
    <dgm:pt modelId="{5E9F21EC-611D-4EFF-84A1-5FFB2643E449}">
      <dgm:prSet/>
      <dgm:spPr/>
      <dgm:t>
        <a:bodyPr/>
        <a:lstStyle/>
        <a:p>
          <a:r>
            <a:rPr lang="en-US" dirty="0" smtClean="0"/>
            <a:t>The inventory would be written down to the NRV of </a:t>
          </a:r>
          <a:r>
            <a:rPr lang="en-US" b="1" dirty="0" smtClean="0"/>
            <a:t>$99 </a:t>
          </a:r>
          <a:r>
            <a:rPr lang="en-US" dirty="0" smtClean="0"/>
            <a:t>per unit.</a:t>
          </a:r>
          <a:endParaRPr lang="en-US" dirty="0"/>
        </a:p>
      </dgm:t>
    </dgm:pt>
    <dgm:pt modelId="{A6F8DEC0-5B8E-4053-B287-FBFDE0515DF9}" type="parTrans" cxnId="{2CABEA51-CFDB-4DD2-9181-7F8FEFB5BE3C}">
      <dgm:prSet/>
      <dgm:spPr/>
      <dgm:t>
        <a:bodyPr/>
        <a:lstStyle/>
        <a:p>
          <a:endParaRPr lang="en-US"/>
        </a:p>
      </dgm:t>
    </dgm:pt>
    <dgm:pt modelId="{6F15C59E-1DBA-4D6A-8BFA-D49E477B4BC0}" type="sibTrans" cxnId="{2CABEA51-CFDB-4DD2-9181-7F8FEFB5BE3C}">
      <dgm:prSet/>
      <dgm:spPr/>
      <dgm:t>
        <a:bodyPr/>
        <a:lstStyle/>
        <a:p>
          <a:endParaRPr lang="en-US"/>
        </a:p>
      </dgm:t>
    </dgm:pt>
    <dgm:pt modelId="{08691D9C-937D-430C-B894-3E8659C7A582}" type="pres">
      <dgm:prSet presAssocID="{06DC52EA-E513-41AF-9659-BBA021087F33}" presName="Name0" presStyleCnt="0">
        <dgm:presLayoutVars>
          <dgm:dir/>
          <dgm:animLvl val="lvl"/>
          <dgm:resizeHandles val="exact"/>
        </dgm:presLayoutVars>
      </dgm:prSet>
      <dgm:spPr/>
    </dgm:pt>
    <dgm:pt modelId="{69094C36-D1C2-4C35-AEA8-E33B01E9060B}" type="pres">
      <dgm:prSet presAssocID="{BC6E1576-9CBE-4AC5-A1F6-B5DD99D2B466}" presName="parTxOnly" presStyleLbl="node1" presStyleIdx="0" presStyleCnt="2">
        <dgm:presLayoutVars>
          <dgm:chMax val="0"/>
          <dgm:chPref val="0"/>
          <dgm:bulletEnabled val="1"/>
        </dgm:presLayoutVars>
      </dgm:prSet>
      <dgm:spPr/>
      <dgm:t>
        <a:bodyPr/>
        <a:lstStyle/>
        <a:p>
          <a:endParaRPr lang="en-US"/>
        </a:p>
      </dgm:t>
    </dgm:pt>
    <dgm:pt modelId="{25ED74C3-AD9B-4749-80B1-147BA61657A9}" type="pres">
      <dgm:prSet presAssocID="{34EF093A-4713-43C3-8570-2C0438ABDFB7}" presName="parTxOnlySpace" presStyleCnt="0"/>
      <dgm:spPr/>
    </dgm:pt>
    <dgm:pt modelId="{03B30970-6187-4843-8916-FF1447015226}" type="pres">
      <dgm:prSet presAssocID="{5E9F21EC-611D-4EFF-84A1-5FFB2643E449}" presName="parTxOnly" presStyleLbl="node1" presStyleIdx="1" presStyleCnt="2">
        <dgm:presLayoutVars>
          <dgm:chMax val="0"/>
          <dgm:chPref val="0"/>
          <dgm:bulletEnabled val="1"/>
        </dgm:presLayoutVars>
      </dgm:prSet>
      <dgm:spPr/>
      <dgm:t>
        <a:bodyPr/>
        <a:lstStyle/>
        <a:p>
          <a:endParaRPr lang="en-US"/>
        </a:p>
      </dgm:t>
    </dgm:pt>
  </dgm:ptLst>
  <dgm:cxnLst>
    <dgm:cxn modelId="{F32892FF-CC7C-4B85-BCA1-3F1A164CEAF3}" type="presOf" srcId="{06DC52EA-E513-41AF-9659-BBA021087F33}" destId="{08691D9C-937D-430C-B894-3E8659C7A582}" srcOrd="0" destOrd="0" presId="urn:microsoft.com/office/officeart/2005/8/layout/chevron1"/>
    <dgm:cxn modelId="{85AAFBB0-8E4B-46E8-929B-99A586913019}" srcId="{06DC52EA-E513-41AF-9659-BBA021087F33}" destId="{BC6E1576-9CBE-4AC5-A1F6-B5DD99D2B466}" srcOrd="0" destOrd="0" parTransId="{59D8B01E-DE15-46F6-BD7C-2CBBAA558B11}" sibTransId="{34EF093A-4713-43C3-8570-2C0438ABDFB7}"/>
    <dgm:cxn modelId="{2CABEA51-CFDB-4DD2-9181-7F8FEFB5BE3C}" srcId="{06DC52EA-E513-41AF-9659-BBA021087F33}" destId="{5E9F21EC-611D-4EFF-84A1-5FFB2643E449}" srcOrd="1" destOrd="0" parTransId="{A6F8DEC0-5B8E-4053-B287-FBFDE0515DF9}" sibTransId="{6F15C59E-1DBA-4D6A-8BFA-D49E477B4BC0}"/>
    <dgm:cxn modelId="{158103BC-4CE4-4EDF-8F3A-0FAE02188DC3}" type="presOf" srcId="{5E9F21EC-611D-4EFF-84A1-5FFB2643E449}" destId="{03B30970-6187-4843-8916-FF1447015226}" srcOrd="0" destOrd="0" presId="urn:microsoft.com/office/officeart/2005/8/layout/chevron1"/>
    <dgm:cxn modelId="{DABC4D58-F303-417E-A3CA-DB38C60E81B4}" type="presOf" srcId="{BC6E1576-9CBE-4AC5-A1F6-B5DD99D2B466}" destId="{69094C36-D1C2-4C35-AEA8-E33B01E9060B}" srcOrd="0" destOrd="0" presId="urn:microsoft.com/office/officeart/2005/8/layout/chevron1"/>
    <dgm:cxn modelId="{643A2ECC-5AD0-404D-926F-B9B96EF769DC}" type="presParOf" srcId="{08691D9C-937D-430C-B894-3E8659C7A582}" destId="{69094C36-D1C2-4C35-AEA8-E33B01E9060B}" srcOrd="0" destOrd="0" presId="urn:microsoft.com/office/officeart/2005/8/layout/chevron1"/>
    <dgm:cxn modelId="{6DA5059B-56A6-4523-A075-6305AFAC6E08}" type="presParOf" srcId="{08691D9C-937D-430C-B894-3E8659C7A582}" destId="{25ED74C3-AD9B-4749-80B1-147BA61657A9}" srcOrd="1" destOrd="0" presId="urn:microsoft.com/office/officeart/2005/8/layout/chevron1"/>
    <dgm:cxn modelId="{32F2B3C3-2E5F-4AF2-A07D-6DDB758F83A5}" type="presParOf" srcId="{08691D9C-937D-430C-B894-3E8659C7A582}" destId="{03B30970-6187-4843-8916-FF1447015226}"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CCAF505-9AFF-4F92-B144-9727916053D0}" type="doc">
      <dgm:prSet loTypeId="urn:microsoft.com/office/officeart/2005/8/layout/list1" loCatId="list" qsTypeId="urn:microsoft.com/office/officeart/2005/8/quickstyle/simple3" qsCatId="simple" csTypeId="urn:microsoft.com/office/officeart/2005/8/colors/accent1_4" csCatId="accent1" phldr="1"/>
      <dgm:spPr/>
      <dgm:t>
        <a:bodyPr/>
        <a:lstStyle/>
        <a:p>
          <a:endParaRPr lang="en-US"/>
        </a:p>
      </dgm:t>
    </dgm:pt>
    <dgm:pt modelId="{8FF2B170-16C0-4F20-8A8D-9D7352F272CF}">
      <dgm:prSet custT="1"/>
      <dgm:spPr/>
      <dgm:t>
        <a:bodyPr/>
        <a:lstStyle/>
        <a:p>
          <a:pPr algn="ctr" rtl="0"/>
          <a:r>
            <a:rPr lang="en-US" sz="2200" b="1" dirty="0" smtClean="0"/>
            <a:t>At each reporting date, the allowance for credit losses will be based on expected credit losses </a:t>
          </a:r>
          <a:r>
            <a:rPr lang="en-US" sz="2200" b="1" u="none" dirty="0" smtClean="0"/>
            <a:t>of financial assets as of the reporting date</a:t>
          </a:r>
          <a:endParaRPr lang="en-US" sz="2200" b="1" dirty="0"/>
        </a:p>
      </dgm:t>
    </dgm:pt>
    <dgm:pt modelId="{2043AE9A-C587-4DF6-B695-6AD066E345E0}" type="parTrans" cxnId="{3AE4BF98-3CE7-4257-818B-B865EC04088B}">
      <dgm:prSet/>
      <dgm:spPr/>
      <dgm:t>
        <a:bodyPr/>
        <a:lstStyle/>
        <a:p>
          <a:endParaRPr lang="en-US"/>
        </a:p>
      </dgm:t>
    </dgm:pt>
    <dgm:pt modelId="{6E7FB9BE-3270-45D9-A682-D66FBB8911F1}" type="sibTrans" cxnId="{3AE4BF98-3CE7-4257-818B-B865EC04088B}">
      <dgm:prSet/>
      <dgm:spPr/>
      <dgm:t>
        <a:bodyPr/>
        <a:lstStyle/>
        <a:p>
          <a:endParaRPr lang="en-US"/>
        </a:p>
      </dgm:t>
    </dgm:pt>
    <dgm:pt modelId="{710E0673-C782-4DA5-8302-3D557421FB2B}">
      <dgm:prSet custT="1"/>
      <dgm:spPr/>
      <dgm:t>
        <a:bodyPr/>
        <a:lstStyle/>
        <a:p>
          <a:r>
            <a:rPr lang="en-US" sz="1600" dirty="0" smtClean="0">
              <a:solidFill>
                <a:srgbClr val="5F6062"/>
              </a:solidFill>
            </a:rPr>
            <a:t>Reflects </a:t>
          </a:r>
          <a:r>
            <a:rPr lang="en-US" sz="1600" u="sng" dirty="0" smtClean="0">
              <a:solidFill>
                <a:srgbClr val="5F6062"/>
              </a:solidFill>
            </a:rPr>
            <a:t>more forward looking information</a:t>
          </a:r>
        </a:p>
      </dgm:t>
    </dgm:pt>
    <dgm:pt modelId="{B1965057-ED18-4047-A34F-EE8A002A273D}" type="sibTrans" cxnId="{465DA4BF-3E2E-4C22-A41E-04E10A3682F5}">
      <dgm:prSet/>
      <dgm:spPr/>
      <dgm:t>
        <a:bodyPr/>
        <a:lstStyle/>
        <a:p>
          <a:endParaRPr lang="en-US"/>
        </a:p>
      </dgm:t>
    </dgm:pt>
    <dgm:pt modelId="{BA8F8A63-BA9C-4219-8779-069EDB1CBB81}" type="parTrans" cxnId="{465DA4BF-3E2E-4C22-A41E-04E10A3682F5}">
      <dgm:prSet/>
      <dgm:spPr/>
      <dgm:t>
        <a:bodyPr/>
        <a:lstStyle/>
        <a:p>
          <a:endParaRPr lang="en-US"/>
        </a:p>
      </dgm:t>
    </dgm:pt>
    <dgm:pt modelId="{9871454F-8CA3-4064-8A7D-D64255084105}">
      <dgm:prSet custT="1"/>
      <dgm:spPr/>
      <dgm:t>
        <a:bodyPr/>
        <a:lstStyle/>
        <a:p>
          <a:r>
            <a:rPr lang="en-US" sz="1600" dirty="0" smtClean="0">
              <a:solidFill>
                <a:srgbClr val="5F6062"/>
              </a:solidFill>
            </a:rPr>
            <a:t>Reflects </a:t>
          </a:r>
          <a:r>
            <a:rPr lang="en-US" sz="1600" u="sng" dirty="0" smtClean="0">
              <a:solidFill>
                <a:srgbClr val="5F6062"/>
              </a:solidFill>
            </a:rPr>
            <a:t>management expectations</a:t>
          </a:r>
          <a:r>
            <a:rPr lang="en-US" sz="1600" dirty="0" smtClean="0">
              <a:solidFill>
                <a:srgbClr val="5F6062"/>
              </a:solidFill>
            </a:rPr>
            <a:t> based on past events, current conditions, and reasonable and supportable forecasts</a:t>
          </a:r>
        </a:p>
      </dgm:t>
    </dgm:pt>
    <dgm:pt modelId="{E90ACB35-0A09-414F-B952-783F27F2CD56}" type="sibTrans" cxnId="{2E4A18A7-D7FF-4769-9120-E01157DD4F77}">
      <dgm:prSet/>
      <dgm:spPr/>
      <dgm:t>
        <a:bodyPr/>
        <a:lstStyle/>
        <a:p>
          <a:endParaRPr lang="en-US" sz="4400"/>
        </a:p>
      </dgm:t>
    </dgm:pt>
    <dgm:pt modelId="{F464CE9A-0034-4CCE-8F8C-9539F4B15483}" type="parTrans" cxnId="{2E4A18A7-D7FF-4769-9120-E01157DD4F77}">
      <dgm:prSet/>
      <dgm:spPr/>
      <dgm:t>
        <a:bodyPr/>
        <a:lstStyle/>
        <a:p>
          <a:endParaRPr lang="en-US" sz="4400"/>
        </a:p>
      </dgm:t>
    </dgm:pt>
    <dgm:pt modelId="{D76D6B40-BFBA-490E-89F4-2FF0076D81E7}">
      <dgm:prSet custT="1"/>
      <dgm:spPr/>
      <dgm:t>
        <a:bodyPr/>
        <a:lstStyle/>
        <a:p>
          <a:endParaRPr lang="en-US" sz="1400" dirty="0" smtClean="0">
            <a:solidFill>
              <a:srgbClr val="5F6062"/>
            </a:solidFill>
          </a:endParaRPr>
        </a:p>
      </dgm:t>
    </dgm:pt>
    <dgm:pt modelId="{4AC51351-49AD-4F46-B30B-0E777093ACB6}" type="sibTrans" cxnId="{9DD9E6C0-B7BB-47E0-80B0-7C8F000CEAD8}">
      <dgm:prSet/>
      <dgm:spPr/>
      <dgm:t>
        <a:bodyPr/>
        <a:lstStyle/>
        <a:p>
          <a:endParaRPr lang="en-US"/>
        </a:p>
      </dgm:t>
    </dgm:pt>
    <dgm:pt modelId="{350B58D9-1FFB-4A1B-8385-E7E897C498B1}" type="parTrans" cxnId="{9DD9E6C0-B7BB-47E0-80B0-7C8F000CEAD8}">
      <dgm:prSet/>
      <dgm:spPr/>
      <dgm:t>
        <a:bodyPr/>
        <a:lstStyle/>
        <a:p>
          <a:endParaRPr lang="en-US"/>
        </a:p>
      </dgm:t>
    </dgm:pt>
    <dgm:pt modelId="{CFEC8F46-9B92-4E2F-826E-9FB984A3EDE2}">
      <dgm:prSet custT="1"/>
      <dgm:spPr/>
      <dgm:t>
        <a:bodyPr/>
        <a:lstStyle/>
        <a:p>
          <a:r>
            <a:rPr lang="en-US" sz="1600" u="none" dirty="0" smtClean="0">
              <a:solidFill>
                <a:srgbClr val="5F6062"/>
              </a:solidFill>
            </a:rPr>
            <a:t>Incorporates expected losses </a:t>
          </a:r>
          <a:r>
            <a:rPr lang="en-US" sz="1600" u="sng" dirty="0" smtClean="0">
              <a:solidFill>
                <a:srgbClr val="5F6062"/>
              </a:solidFill>
            </a:rPr>
            <a:t>over estimated life </a:t>
          </a:r>
          <a:r>
            <a:rPr lang="en-US" sz="1600" u="none" dirty="0" smtClean="0">
              <a:solidFill>
                <a:srgbClr val="5F6062"/>
              </a:solidFill>
            </a:rPr>
            <a:t>at the reporting date</a:t>
          </a:r>
        </a:p>
      </dgm:t>
    </dgm:pt>
    <dgm:pt modelId="{02B33E89-E482-4154-8281-F46DEADB5954}" type="parTrans" cxnId="{F44F4B4B-88F5-4AD7-A7D0-8372EEC366A1}">
      <dgm:prSet/>
      <dgm:spPr/>
      <dgm:t>
        <a:bodyPr/>
        <a:lstStyle/>
        <a:p>
          <a:endParaRPr lang="en-US"/>
        </a:p>
      </dgm:t>
    </dgm:pt>
    <dgm:pt modelId="{977447E5-639F-47D8-94FB-D4E0D6F5F612}" type="sibTrans" cxnId="{F44F4B4B-88F5-4AD7-A7D0-8372EEC366A1}">
      <dgm:prSet/>
      <dgm:spPr/>
      <dgm:t>
        <a:bodyPr/>
        <a:lstStyle/>
        <a:p>
          <a:endParaRPr lang="en-US"/>
        </a:p>
      </dgm:t>
    </dgm:pt>
    <dgm:pt modelId="{9CCAB9D7-AEF7-4670-9F40-C7C3A9AB862D}" type="pres">
      <dgm:prSet presAssocID="{ACCAF505-9AFF-4F92-B144-9727916053D0}" presName="linear" presStyleCnt="0">
        <dgm:presLayoutVars>
          <dgm:dir/>
          <dgm:animLvl val="lvl"/>
          <dgm:resizeHandles val="exact"/>
        </dgm:presLayoutVars>
      </dgm:prSet>
      <dgm:spPr/>
      <dgm:t>
        <a:bodyPr/>
        <a:lstStyle/>
        <a:p>
          <a:endParaRPr lang="en-US"/>
        </a:p>
      </dgm:t>
    </dgm:pt>
    <dgm:pt modelId="{7076E570-D5FE-4622-BA15-77DA4C044581}" type="pres">
      <dgm:prSet presAssocID="{8FF2B170-16C0-4F20-8A8D-9D7352F272CF}" presName="parentLin" presStyleCnt="0"/>
      <dgm:spPr/>
    </dgm:pt>
    <dgm:pt modelId="{9EE36319-2D7F-4676-9E4B-E932E822A280}" type="pres">
      <dgm:prSet presAssocID="{8FF2B170-16C0-4F20-8A8D-9D7352F272CF}" presName="parentLeftMargin" presStyleLbl="node1" presStyleIdx="0" presStyleCnt="1"/>
      <dgm:spPr/>
      <dgm:t>
        <a:bodyPr/>
        <a:lstStyle/>
        <a:p>
          <a:endParaRPr lang="en-US"/>
        </a:p>
      </dgm:t>
    </dgm:pt>
    <dgm:pt modelId="{A8F258DD-C18B-4C7C-A91B-A75992738F07}" type="pres">
      <dgm:prSet presAssocID="{8FF2B170-16C0-4F20-8A8D-9D7352F272CF}" presName="parentText" presStyleLbl="node1" presStyleIdx="0" presStyleCnt="1" custScaleX="116438" custScaleY="61165" custLinFactNeighborX="72263" custLinFactNeighborY="-4673">
        <dgm:presLayoutVars>
          <dgm:chMax val="0"/>
          <dgm:bulletEnabled val="1"/>
        </dgm:presLayoutVars>
      </dgm:prSet>
      <dgm:spPr/>
      <dgm:t>
        <a:bodyPr/>
        <a:lstStyle/>
        <a:p>
          <a:endParaRPr lang="en-US"/>
        </a:p>
      </dgm:t>
    </dgm:pt>
    <dgm:pt modelId="{C6CD66C0-9B70-48B3-9A9D-B020121C58CD}" type="pres">
      <dgm:prSet presAssocID="{8FF2B170-16C0-4F20-8A8D-9D7352F272CF}" presName="negativeSpace" presStyleCnt="0"/>
      <dgm:spPr/>
    </dgm:pt>
    <dgm:pt modelId="{BC5F55E9-8AA0-4071-A006-82A388D015F5}" type="pres">
      <dgm:prSet presAssocID="{8FF2B170-16C0-4F20-8A8D-9D7352F272CF}" presName="childText" presStyleLbl="conFgAcc1" presStyleIdx="0" presStyleCnt="1" custScaleX="96235" custScaleY="80332" custLinFactNeighborX="2819" custLinFactNeighborY="1633">
        <dgm:presLayoutVars>
          <dgm:bulletEnabled val="1"/>
        </dgm:presLayoutVars>
      </dgm:prSet>
      <dgm:spPr/>
      <dgm:t>
        <a:bodyPr/>
        <a:lstStyle/>
        <a:p>
          <a:endParaRPr lang="en-US"/>
        </a:p>
      </dgm:t>
    </dgm:pt>
  </dgm:ptLst>
  <dgm:cxnLst>
    <dgm:cxn modelId="{F44F4B4B-88F5-4AD7-A7D0-8372EEC366A1}" srcId="{8FF2B170-16C0-4F20-8A8D-9D7352F272CF}" destId="{CFEC8F46-9B92-4E2F-826E-9FB984A3EDE2}" srcOrd="3" destOrd="0" parTransId="{02B33E89-E482-4154-8281-F46DEADB5954}" sibTransId="{977447E5-639F-47D8-94FB-D4E0D6F5F612}"/>
    <dgm:cxn modelId="{2E4A18A7-D7FF-4769-9120-E01157DD4F77}" srcId="{8FF2B170-16C0-4F20-8A8D-9D7352F272CF}" destId="{9871454F-8CA3-4064-8A7D-D64255084105}" srcOrd="1" destOrd="0" parTransId="{F464CE9A-0034-4CCE-8F8C-9539F4B15483}" sibTransId="{E90ACB35-0A09-414F-B952-783F27F2CD56}"/>
    <dgm:cxn modelId="{4AE8113E-1C7D-4C84-B66C-B264E3D9E46F}" type="presOf" srcId="{8FF2B170-16C0-4F20-8A8D-9D7352F272CF}" destId="{A8F258DD-C18B-4C7C-A91B-A75992738F07}" srcOrd="1" destOrd="0" presId="urn:microsoft.com/office/officeart/2005/8/layout/list1"/>
    <dgm:cxn modelId="{9DD9E6C0-B7BB-47E0-80B0-7C8F000CEAD8}" srcId="{8FF2B170-16C0-4F20-8A8D-9D7352F272CF}" destId="{D76D6B40-BFBA-490E-89F4-2FF0076D81E7}" srcOrd="0" destOrd="0" parTransId="{350B58D9-1FFB-4A1B-8385-E7E897C498B1}" sibTransId="{4AC51351-49AD-4F46-B30B-0E777093ACB6}"/>
    <dgm:cxn modelId="{2E0909F5-5B64-4364-A92F-D7817D275D57}" type="presOf" srcId="{8FF2B170-16C0-4F20-8A8D-9D7352F272CF}" destId="{9EE36319-2D7F-4676-9E4B-E932E822A280}" srcOrd="0" destOrd="0" presId="urn:microsoft.com/office/officeart/2005/8/layout/list1"/>
    <dgm:cxn modelId="{A8440D99-DCCC-4DA0-BB0A-8DB31D6FF57D}" type="presOf" srcId="{ACCAF505-9AFF-4F92-B144-9727916053D0}" destId="{9CCAB9D7-AEF7-4670-9F40-C7C3A9AB862D}" srcOrd="0" destOrd="0" presId="urn:microsoft.com/office/officeart/2005/8/layout/list1"/>
    <dgm:cxn modelId="{4FAADC4A-2B0E-4221-9F85-A04E16D1576F}" type="presOf" srcId="{9871454F-8CA3-4064-8A7D-D64255084105}" destId="{BC5F55E9-8AA0-4071-A006-82A388D015F5}" srcOrd="0" destOrd="1" presId="urn:microsoft.com/office/officeart/2005/8/layout/list1"/>
    <dgm:cxn modelId="{36CB783F-DEEE-4394-B478-FB7846907DA3}" type="presOf" srcId="{710E0673-C782-4DA5-8302-3D557421FB2B}" destId="{BC5F55E9-8AA0-4071-A006-82A388D015F5}" srcOrd="0" destOrd="2" presId="urn:microsoft.com/office/officeart/2005/8/layout/list1"/>
    <dgm:cxn modelId="{AA8A373A-1267-481D-AE0B-9743CB5EBEE7}" type="presOf" srcId="{D76D6B40-BFBA-490E-89F4-2FF0076D81E7}" destId="{BC5F55E9-8AA0-4071-A006-82A388D015F5}" srcOrd="0" destOrd="0" presId="urn:microsoft.com/office/officeart/2005/8/layout/list1"/>
    <dgm:cxn modelId="{465DA4BF-3E2E-4C22-A41E-04E10A3682F5}" srcId="{8FF2B170-16C0-4F20-8A8D-9D7352F272CF}" destId="{710E0673-C782-4DA5-8302-3D557421FB2B}" srcOrd="2" destOrd="0" parTransId="{BA8F8A63-BA9C-4219-8779-069EDB1CBB81}" sibTransId="{B1965057-ED18-4047-A34F-EE8A002A273D}"/>
    <dgm:cxn modelId="{3AE4BF98-3CE7-4257-818B-B865EC04088B}" srcId="{ACCAF505-9AFF-4F92-B144-9727916053D0}" destId="{8FF2B170-16C0-4F20-8A8D-9D7352F272CF}" srcOrd="0" destOrd="0" parTransId="{2043AE9A-C587-4DF6-B695-6AD066E345E0}" sibTransId="{6E7FB9BE-3270-45D9-A682-D66FBB8911F1}"/>
    <dgm:cxn modelId="{B21B6816-D8D8-42B4-AFD1-6F6C2B940DEA}" type="presOf" srcId="{CFEC8F46-9B92-4E2F-826E-9FB984A3EDE2}" destId="{BC5F55E9-8AA0-4071-A006-82A388D015F5}" srcOrd="0" destOrd="3" presId="urn:microsoft.com/office/officeart/2005/8/layout/list1"/>
    <dgm:cxn modelId="{FFD453C0-3C3C-4449-B181-8F9442EE34B2}" type="presParOf" srcId="{9CCAB9D7-AEF7-4670-9F40-C7C3A9AB862D}" destId="{7076E570-D5FE-4622-BA15-77DA4C044581}" srcOrd="0" destOrd="0" presId="urn:microsoft.com/office/officeart/2005/8/layout/list1"/>
    <dgm:cxn modelId="{24FB5FAD-34E6-4280-ADA0-B007A5D1C918}" type="presParOf" srcId="{7076E570-D5FE-4622-BA15-77DA4C044581}" destId="{9EE36319-2D7F-4676-9E4B-E932E822A280}" srcOrd="0" destOrd="0" presId="urn:microsoft.com/office/officeart/2005/8/layout/list1"/>
    <dgm:cxn modelId="{613C7E15-DD14-4B9F-B8AE-A90109C7FB34}" type="presParOf" srcId="{7076E570-D5FE-4622-BA15-77DA4C044581}" destId="{A8F258DD-C18B-4C7C-A91B-A75992738F07}" srcOrd="1" destOrd="0" presId="urn:microsoft.com/office/officeart/2005/8/layout/list1"/>
    <dgm:cxn modelId="{34E8CC85-B826-475F-AABE-21BE3054AF21}" type="presParOf" srcId="{9CCAB9D7-AEF7-4670-9F40-C7C3A9AB862D}" destId="{C6CD66C0-9B70-48B3-9A9D-B020121C58CD}" srcOrd="1" destOrd="0" presId="urn:microsoft.com/office/officeart/2005/8/layout/list1"/>
    <dgm:cxn modelId="{346F5314-995B-4915-93C9-F78FF49F63E9}" type="presParOf" srcId="{9CCAB9D7-AEF7-4670-9F40-C7C3A9AB862D}" destId="{BC5F55E9-8AA0-4071-A006-82A388D015F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C281AD0D-4959-42AD-9859-4E8581C4638F}"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74A5E7C1-DA55-4193-91F5-D4EB1EAA9786}">
      <dgm:prSet phldrT="[Text]"/>
      <dgm:spPr/>
      <dgm:t>
        <a:bodyPr/>
        <a:lstStyle/>
        <a:p>
          <a:r>
            <a:rPr lang="en-US" b="1" dirty="0" smtClean="0"/>
            <a:t>AFS debt securities were excluded from the CECL model during redeliberations</a:t>
          </a:r>
          <a:endParaRPr lang="en-US" b="1" dirty="0"/>
        </a:p>
      </dgm:t>
    </dgm:pt>
    <dgm:pt modelId="{261D2CBC-E7A7-4EBA-842D-2BA32A276B13}" type="parTrans" cxnId="{E8960D07-6A7A-476F-AD35-230F0E2C52D5}">
      <dgm:prSet/>
      <dgm:spPr/>
      <dgm:t>
        <a:bodyPr/>
        <a:lstStyle/>
        <a:p>
          <a:endParaRPr lang="en-US"/>
        </a:p>
      </dgm:t>
    </dgm:pt>
    <dgm:pt modelId="{D6E20FCC-CF32-49E3-B6AE-7941A85F64E6}" type="sibTrans" cxnId="{E8960D07-6A7A-476F-AD35-230F0E2C52D5}">
      <dgm:prSet/>
      <dgm:spPr/>
      <dgm:t>
        <a:bodyPr/>
        <a:lstStyle/>
        <a:p>
          <a:endParaRPr lang="en-US"/>
        </a:p>
      </dgm:t>
    </dgm:pt>
    <dgm:pt modelId="{AF18F232-92C2-4090-AFA0-E91C83268363}">
      <dgm:prSet phldrT="[Text]"/>
      <dgm:spPr/>
      <dgm:t>
        <a:bodyPr/>
        <a:lstStyle/>
        <a:p>
          <a:r>
            <a:rPr lang="en-US" b="1" dirty="0" smtClean="0"/>
            <a:t>Would apply modified impairment guidance in Current GAAP</a:t>
          </a:r>
          <a:endParaRPr lang="en-US" b="1" dirty="0"/>
        </a:p>
      </dgm:t>
    </dgm:pt>
    <dgm:pt modelId="{BF91BCCA-0C21-4227-A8F0-D77D49C2F1F3}" type="parTrans" cxnId="{C7FEB347-1E21-4027-AC5A-6F12D7D8A39D}">
      <dgm:prSet/>
      <dgm:spPr/>
      <dgm:t>
        <a:bodyPr/>
        <a:lstStyle/>
        <a:p>
          <a:endParaRPr lang="en-US"/>
        </a:p>
      </dgm:t>
    </dgm:pt>
    <dgm:pt modelId="{D85D2E03-1F25-40C5-9151-5B6AA9BB596D}" type="sibTrans" cxnId="{C7FEB347-1E21-4027-AC5A-6F12D7D8A39D}">
      <dgm:prSet/>
      <dgm:spPr/>
      <dgm:t>
        <a:bodyPr/>
        <a:lstStyle/>
        <a:p>
          <a:endParaRPr lang="en-US"/>
        </a:p>
      </dgm:t>
    </dgm:pt>
    <dgm:pt modelId="{F7196590-8507-4D30-99F8-B5E0CFC206AC}">
      <dgm:prSet/>
      <dgm:spPr/>
      <dgm:t>
        <a:bodyPr/>
        <a:lstStyle/>
        <a:p>
          <a:r>
            <a:rPr lang="en-US" dirty="0" smtClean="0"/>
            <a:t>An allowance approach would be used for recording credit losses, which would allow for credit loss reversals</a:t>
          </a:r>
          <a:endParaRPr lang="en-US" dirty="0"/>
        </a:p>
      </dgm:t>
    </dgm:pt>
    <dgm:pt modelId="{2FD4B5C0-40D1-49A2-82FC-DA8052C79FFE}" type="parTrans" cxnId="{BC23C64A-F87D-4F06-BBBF-20A05B72D6EB}">
      <dgm:prSet/>
      <dgm:spPr/>
      <dgm:t>
        <a:bodyPr/>
        <a:lstStyle/>
        <a:p>
          <a:endParaRPr lang="en-US"/>
        </a:p>
      </dgm:t>
    </dgm:pt>
    <dgm:pt modelId="{45DF9BA8-D2DC-4EE9-8DCC-8C9235281B4C}" type="sibTrans" cxnId="{BC23C64A-F87D-4F06-BBBF-20A05B72D6EB}">
      <dgm:prSet/>
      <dgm:spPr/>
      <dgm:t>
        <a:bodyPr/>
        <a:lstStyle/>
        <a:p>
          <a:endParaRPr lang="en-US"/>
        </a:p>
      </dgm:t>
    </dgm:pt>
    <dgm:pt modelId="{88D1A417-E5DF-4229-B33E-73C1AE999033}">
      <dgm:prSet/>
      <dgm:spPr/>
      <dgm:t>
        <a:bodyPr/>
        <a:lstStyle/>
        <a:p>
          <a:r>
            <a:rPr lang="en-US" dirty="0" smtClean="0"/>
            <a:t>Requirement to consider the length of time that fair value of the security has been below amortized cost would be eliminated</a:t>
          </a:r>
          <a:endParaRPr lang="en-US" dirty="0"/>
        </a:p>
      </dgm:t>
    </dgm:pt>
    <dgm:pt modelId="{A4982FF8-AF28-4BE7-96BE-2DD822EBAF18}" type="parTrans" cxnId="{7CC450CF-E5BD-4D77-9D17-605FE014FDAA}">
      <dgm:prSet/>
      <dgm:spPr/>
      <dgm:t>
        <a:bodyPr/>
        <a:lstStyle/>
        <a:p>
          <a:endParaRPr lang="en-US"/>
        </a:p>
      </dgm:t>
    </dgm:pt>
    <dgm:pt modelId="{EE1468B0-B58D-42B6-A36D-8562ECA1D401}" type="sibTrans" cxnId="{7CC450CF-E5BD-4D77-9D17-605FE014FDAA}">
      <dgm:prSet/>
      <dgm:spPr/>
      <dgm:t>
        <a:bodyPr/>
        <a:lstStyle/>
        <a:p>
          <a:endParaRPr lang="en-US"/>
        </a:p>
      </dgm:t>
    </dgm:pt>
    <dgm:pt modelId="{B9D4D5C7-0ABB-4ED7-97E6-3CAF93A09CC7}">
      <dgm:prSet/>
      <dgm:spPr/>
      <dgm:t>
        <a:bodyPr/>
        <a:lstStyle/>
        <a:p>
          <a:r>
            <a:rPr lang="en-US" dirty="0" smtClean="0"/>
            <a:t>When estimating whether a credit loss exists, an entity would no longer be required to consider recoveries or additional declines in fair value after the balance sheet date </a:t>
          </a:r>
          <a:endParaRPr lang="en-US" dirty="0"/>
        </a:p>
      </dgm:t>
    </dgm:pt>
    <dgm:pt modelId="{42E4BDA3-B00E-434D-8426-C5B8BE1C82BD}" type="parTrans" cxnId="{BF6C1F01-D513-4543-93AF-D426BF700599}">
      <dgm:prSet/>
      <dgm:spPr/>
      <dgm:t>
        <a:bodyPr/>
        <a:lstStyle/>
        <a:p>
          <a:endParaRPr lang="en-US"/>
        </a:p>
      </dgm:t>
    </dgm:pt>
    <dgm:pt modelId="{5E7B73AB-6B91-4FE6-A9A8-C701A4F5423A}" type="sibTrans" cxnId="{BF6C1F01-D513-4543-93AF-D426BF700599}">
      <dgm:prSet/>
      <dgm:spPr/>
      <dgm:t>
        <a:bodyPr/>
        <a:lstStyle/>
        <a:p>
          <a:endParaRPr lang="en-US"/>
        </a:p>
      </dgm:t>
    </dgm:pt>
    <dgm:pt modelId="{76FE52B5-0F6F-44A4-9342-CF1CC1DE2489}">
      <dgm:prSet/>
      <dgm:spPr/>
      <dgm:t>
        <a:bodyPr/>
        <a:lstStyle/>
        <a:p>
          <a:r>
            <a:rPr lang="en-US" b="1" dirty="0" smtClean="0"/>
            <a:t>AFS disclosures updated for CECL disclosure principles would be retained</a:t>
          </a:r>
          <a:endParaRPr lang="en-US" b="1" dirty="0"/>
        </a:p>
      </dgm:t>
    </dgm:pt>
    <dgm:pt modelId="{5BDEDB43-5EB4-4489-A25D-08FAF7FD6547}" type="parTrans" cxnId="{084072C6-8E1D-4288-8440-1381EDD801E5}">
      <dgm:prSet/>
      <dgm:spPr/>
      <dgm:t>
        <a:bodyPr/>
        <a:lstStyle/>
        <a:p>
          <a:endParaRPr lang="en-US"/>
        </a:p>
      </dgm:t>
    </dgm:pt>
    <dgm:pt modelId="{B3CD1D5D-4123-4D0B-ADFD-0BB9ECDE3C38}" type="sibTrans" cxnId="{084072C6-8E1D-4288-8440-1381EDD801E5}">
      <dgm:prSet/>
      <dgm:spPr/>
      <dgm:t>
        <a:bodyPr/>
        <a:lstStyle/>
        <a:p>
          <a:endParaRPr lang="en-US"/>
        </a:p>
      </dgm:t>
    </dgm:pt>
    <dgm:pt modelId="{93C7691D-2544-4F0A-AD70-050C1FEB6495}">
      <dgm:prSet/>
      <dgm:spPr/>
      <dgm:t>
        <a:bodyPr/>
        <a:lstStyle/>
        <a:p>
          <a:r>
            <a:rPr lang="en-US" dirty="0" smtClean="0"/>
            <a:t>OTTI – “AFS Credit Loss Model”</a:t>
          </a:r>
          <a:endParaRPr lang="en-US" dirty="0"/>
        </a:p>
      </dgm:t>
    </dgm:pt>
    <dgm:pt modelId="{83D2EA59-90EF-42CF-8B7C-9C565314DE12}" type="parTrans" cxnId="{A21FBC22-C7A1-4915-84D4-AAD94BC796AF}">
      <dgm:prSet/>
      <dgm:spPr/>
      <dgm:t>
        <a:bodyPr/>
        <a:lstStyle/>
        <a:p>
          <a:endParaRPr lang="en-US"/>
        </a:p>
      </dgm:t>
    </dgm:pt>
    <dgm:pt modelId="{77EEC370-0A61-459A-AEB5-3C2DB84BF21F}" type="sibTrans" cxnId="{A21FBC22-C7A1-4915-84D4-AAD94BC796AF}">
      <dgm:prSet/>
      <dgm:spPr/>
      <dgm:t>
        <a:bodyPr/>
        <a:lstStyle/>
        <a:p>
          <a:endParaRPr lang="en-US"/>
        </a:p>
      </dgm:t>
    </dgm:pt>
    <dgm:pt modelId="{9297F263-B94B-4F16-96FD-04D7F2B13FF9}" type="pres">
      <dgm:prSet presAssocID="{C281AD0D-4959-42AD-9859-4E8581C4638F}" presName="linear" presStyleCnt="0">
        <dgm:presLayoutVars>
          <dgm:dir/>
          <dgm:animLvl val="lvl"/>
          <dgm:resizeHandles val="exact"/>
        </dgm:presLayoutVars>
      </dgm:prSet>
      <dgm:spPr/>
      <dgm:t>
        <a:bodyPr/>
        <a:lstStyle/>
        <a:p>
          <a:endParaRPr lang="en-US"/>
        </a:p>
      </dgm:t>
    </dgm:pt>
    <dgm:pt modelId="{44365399-F8A2-466E-8775-1FECFA0B2963}" type="pres">
      <dgm:prSet presAssocID="{74A5E7C1-DA55-4193-91F5-D4EB1EAA9786}" presName="parentLin" presStyleCnt="0"/>
      <dgm:spPr/>
      <dgm:t>
        <a:bodyPr/>
        <a:lstStyle/>
        <a:p>
          <a:endParaRPr lang="en-US"/>
        </a:p>
      </dgm:t>
    </dgm:pt>
    <dgm:pt modelId="{A4B1400A-45BB-45A9-B81A-3AFF5B99AF5F}" type="pres">
      <dgm:prSet presAssocID="{74A5E7C1-DA55-4193-91F5-D4EB1EAA9786}" presName="parentLeftMargin" presStyleLbl="node1" presStyleIdx="0" presStyleCnt="3"/>
      <dgm:spPr/>
      <dgm:t>
        <a:bodyPr/>
        <a:lstStyle/>
        <a:p>
          <a:endParaRPr lang="en-US"/>
        </a:p>
      </dgm:t>
    </dgm:pt>
    <dgm:pt modelId="{4A63D873-EEC8-4B72-B91A-0627F15F1599}" type="pres">
      <dgm:prSet presAssocID="{74A5E7C1-DA55-4193-91F5-D4EB1EAA9786}" presName="parentText" presStyleLbl="node1" presStyleIdx="0" presStyleCnt="3" custScaleX="115873" custLinFactNeighborY="34944">
        <dgm:presLayoutVars>
          <dgm:chMax val="0"/>
          <dgm:bulletEnabled val="1"/>
        </dgm:presLayoutVars>
      </dgm:prSet>
      <dgm:spPr/>
      <dgm:t>
        <a:bodyPr/>
        <a:lstStyle/>
        <a:p>
          <a:endParaRPr lang="en-US"/>
        </a:p>
      </dgm:t>
    </dgm:pt>
    <dgm:pt modelId="{3483578B-D15B-473D-BC13-57EC5B77C0C4}" type="pres">
      <dgm:prSet presAssocID="{74A5E7C1-DA55-4193-91F5-D4EB1EAA9786}" presName="negativeSpace" presStyleCnt="0"/>
      <dgm:spPr/>
      <dgm:t>
        <a:bodyPr/>
        <a:lstStyle/>
        <a:p>
          <a:endParaRPr lang="en-US"/>
        </a:p>
      </dgm:t>
    </dgm:pt>
    <dgm:pt modelId="{28A3CD8E-863E-421A-8A8D-D16AE5ED2068}" type="pres">
      <dgm:prSet presAssocID="{74A5E7C1-DA55-4193-91F5-D4EB1EAA9786}" presName="childText" presStyleLbl="conFgAcc1" presStyleIdx="0" presStyleCnt="3">
        <dgm:presLayoutVars>
          <dgm:bulletEnabled val="1"/>
        </dgm:presLayoutVars>
      </dgm:prSet>
      <dgm:spPr/>
      <dgm:t>
        <a:bodyPr/>
        <a:lstStyle/>
        <a:p>
          <a:endParaRPr lang="en-US"/>
        </a:p>
      </dgm:t>
    </dgm:pt>
    <dgm:pt modelId="{CC80A0A6-A9AC-47D6-BAC8-EE80068B3AC4}" type="pres">
      <dgm:prSet presAssocID="{D6E20FCC-CF32-49E3-B6AE-7941A85F64E6}" presName="spaceBetweenRectangles" presStyleCnt="0"/>
      <dgm:spPr/>
      <dgm:t>
        <a:bodyPr/>
        <a:lstStyle/>
        <a:p>
          <a:endParaRPr lang="en-US"/>
        </a:p>
      </dgm:t>
    </dgm:pt>
    <dgm:pt modelId="{3DE2757A-B8CB-4C6C-B2D0-F2F69D4C1ECC}" type="pres">
      <dgm:prSet presAssocID="{AF18F232-92C2-4090-AFA0-E91C83268363}" presName="parentLin" presStyleCnt="0"/>
      <dgm:spPr/>
      <dgm:t>
        <a:bodyPr/>
        <a:lstStyle/>
        <a:p>
          <a:endParaRPr lang="en-US"/>
        </a:p>
      </dgm:t>
    </dgm:pt>
    <dgm:pt modelId="{514E8A15-D0C3-4645-B3F2-9CA2632E7424}" type="pres">
      <dgm:prSet presAssocID="{AF18F232-92C2-4090-AFA0-E91C83268363}" presName="parentLeftMargin" presStyleLbl="node1" presStyleIdx="0" presStyleCnt="3"/>
      <dgm:spPr/>
      <dgm:t>
        <a:bodyPr/>
        <a:lstStyle/>
        <a:p>
          <a:endParaRPr lang="en-US"/>
        </a:p>
      </dgm:t>
    </dgm:pt>
    <dgm:pt modelId="{49494C2B-E6C6-4D54-95CA-1E6A98A50BBA}" type="pres">
      <dgm:prSet presAssocID="{AF18F232-92C2-4090-AFA0-E91C83268363}" presName="parentText" presStyleLbl="node1" presStyleIdx="1" presStyleCnt="3" custScaleX="127306">
        <dgm:presLayoutVars>
          <dgm:chMax val="0"/>
          <dgm:bulletEnabled val="1"/>
        </dgm:presLayoutVars>
      </dgm:prSet>
      <dgm:spPr/>
      <dgm:t>
        <a:bodyPr/>
        <a:lstStyle/>
        <a:p>
          <a:endParaRPr lang="en-US"/>
        </a:p>
      </dgm:t>
    </dgm:pt>
    <dgm:pt modelId="{76316E8E-2E87-4653-8403-7D0AB09ABC5A}" type="pres">
      <dgm:prSet presAssocID="{AF18F232-92C2-4090-AFA0-E91C83268363}" presName="negativeSpace" presStyleCnt="0"/>
      <dgm:spPr/>
      <dgm:t>
        <a:bodyPr/>
        <a:lstStyle/>
        <a:p>
          <a:endParaRPr lang="en-US"/>
        </a:p>
      </dgm:t>
    </dgm:pt>
    <dgm:pt modelId="{65209822-11B0-43C2-9562-0C05F357846C}" type="pres">
      <dgm:prSet presAssocID="{AF18F232-92C2-4090-AFA0-E91C83268363}" presName="childText" presStyleLbl="conFgAcc1" presStyleIdx="1" presStyleCnt="3">
        <dgm:presLayoutVars>
          <dgm:bulletEnabled val="1"/>
        </dgm:presLayoutVars>
      </dgm:prSet>
      <dgm:spPr/>
      <dgm:t>
        <a:bodyPr/>
        <a:lstStyle/>
        <a:p>
          <a:endParaRPr lang="en-US"/>
        </a:p>
      </dgm:t>
    </dgm:pt>
    <dgm:pt modelId="{3607E940-CF00-4382-90E2-CD4EDCF56167}" type="pres">
      <dgm:prSet presAssocID="{D85D2E03-1F25-40C5-9151-5B6AA9BB596D}" presName="spaceBetweenRectangles" presStyleCnt="0"/>
      <dgm:spPr/>
      <dgm:t>
        <a:bodyPr/>
        <a:lstStyle/>
        <a:p>
          <a:endParaRPr lang="en-US"/>
        </a:p>
      </dgm:t>
    </dgm:pt>
    <dgm:pt modelId="{3DA14268-7F94-4F85-8E26-A7A966777D82}" type="pres">
      <dgm:prSet presAssocID="{76FE52B5-0F6F-44A4-9342-CF1CC1DE2489}" presName="parentLin" presStyleCnt="0"/>
      <dgm:spPr/>
      <dgm:t>
        <a:bodyPr/>
        <a:lstStyle/>
        <a:p>
          <a:endParaRPr lang="en-US"/>
        </a:p>
      </dgm:t>
    </dgm:pt>
    <dgm:pt modelId="{444DD030-5D90-47CC-8809-F2287192DA4B}" type="pres">
      <dgm:prSet presAssocID="{76FE52B5-0F6F-44A4-9342-CF1CC1DE2489}" presName="parentLeftMargin" presStyleLbl="node1" presStyleIdx="1" presStyleCnt="3"/>
      <dgm:spPr/>
      <dgm:t>
        <a:bodyPr/>
        <a:lstStyle/>
        <a:p>
          <a:endParaRPr lang="en-US"/>
        </a:p>
      </dgm:t>
    </dgm:pt>
    <dgm:pt modelId="{24EF431D-FCBE-4F78-A610-0EB02368B785}" type="pres">
      <dgm:prSet presAssocID="{76FE52B5-0F6F-44A4-9342-CF1CC1DE2489}" presName="parentText" presStyleLbl="node1" presStyleIdx="2" presStyleCnt="3" custScaleX="122115" custLinFactNeighborY="11289">
        <dgm:presLayoutVars>
          <dgm:chMax val="0"/>
          <dgm:bulletEnabled val="1"/>
        </dgm:presLayoutVars>
      </dgm:prSet>
      <dgm:spPr/>
      <dgm:t>
        <a:bodyPr/>
        <a:lstStyle/>
        <a:p>
          <a:endParaRPr lang="en-US"/>
        </a:p>
      </dgm:t>
    </dgm:pt>
    <dgm:pt modelId="{A6702570-E78A-46AB-B166-81200F2376FA}" type="pres">
      <dgm:prSet presAssocID="{76FE52B5-0F6F-44A4-9342-CF1CC1DE2489}" presName="negativeSpace" presStyleCnt="0"/>
      <dgm:spPr/>
      <dgm:t>
        <a:bodyPr/>
        <a:lstStyle/>
        <a:p>
          <a:endParaRPr lang="en-US"/>
        </a:p>
      </dgm:t>
    </dgm:pt>
    <dgm:pt modelId="{60FB9665-F942-4BC0-81E3-F62ACE32A26C}" type="pres">
      <dgm:prSet presAssocID="{76FE52B5-0F6F-44A4-9342-CF1CC1DE2489}" presName="childText" presStyleLbl="conFgAcc1" presStyleIdx="2" presStyleCnt="3" custLinFactNeighborY="-66540">
        <dgm:presLayoutVars>
          <dgm:bulletEnabled val="1"/>
        </dgm:presLayoutVars>
      </dgm:prSet>
      <dgm:spPr/>
      <dgm:t>
        <a:bodyPr/>
        <a:lstStyle/>
        <a:p>
          <a:endParaRPr lang="en-US"/>
        </a:p>
      </dgm:t>
    </dgm:pt>
  </dgm:ptLst>
  <dgm:cxnLst>
    <dgm:cxn modelId="{BF6C1F01-D513-4543-93AF-D426BF700599}" srcId="{AF18F232-92C2-4090-AFA0-E91C83268363}" destId="{B9D4D5C7-0ABB-4ED7-97E6-3CAF93A09CC7}" srcOrd="3" destOrd="0" parTransId="{42E4BDA3-B00E-434D-8426-C5B8BE1C82BD}" sibTransId="{5E7B73AB-6B91-4FE6-A9A8-C701A4F5423A}"/>
    <dgm:cxn modelId="{37B380C8-F7FC-4200-B8DE-330484721367}" type="presOf" srcId="{88D1A417-E5DF-4229-B33E-73C1AE999033}" destId="{65209822-11B0-43C2-9562-0C05F357846C}" srcOrd="0" destOrd="2" presId="urn:microsoft.com/office/officeart/2005/8/layout/list1"/>
    <dgm:cxn modelId="{E8F93571-A87F-4559-8484-FBC4AB530F08}" type="presOf" srcId="{74A5E7C1-DA55-4193-91F5-D4EB1EAA9786}" destId="{4A63D873-EEC8-4B72-B91A-0627F15F1599}" srcOrd="1" destOrd="0" presId="urn:microsoft.com/office/officeart/2005/8/layout/list1"/>
    <dgm:cxn modelId="{0B5D3F15-D889-4C4B-80CF-38C2673FB811}" type="presOf" srcId="{B9D4D5C7-0ABB-4ED7-97E6-3CAF93A09CC7}" destId="{65209822-11B0-43C2-9562-0C05F357846C}" srcOrd="0" destOrd="3" presId="urn:microsoft.com/office/officeart/2005/8/layout/list1"/>
    <dgm:cxn modelId="{1E3D1706-7D92-495D-8135-D1760E964298}" type="presOf" srcId="{AF18F232-92C2-4090-AFA0-E91C83268363}" destId="{49494C2B-E6C6-4D54-95CA-1E6A98A50BBA}" srcOrd="1" destOrd="0" presId="urn:microsoft.com/office/officeart/2005/8/layout/list1"/>
    <dgm:cxn modelId="{1F543C56-BE18-4558-9F71-34F10E750430}" type="presOf" srcId="{76FE52B5-0F6F-44A4-9342-CF1CC1DE2489}" destId="{444DD030-5D90-47CC-8809-F2287192DA4B}" srcOrd="0" destOrd="0" presId="urn:microsoft.com/office/officeart/2005/8/layout/list1"/>
    <dgm:cxn modelId="{7CC450CF-E5BD-4D77-9D17-605FE014FDAA}" srcId="{AF18F232-92C2-4090-AFA0-E91C83268363}" destId="{88D1A417-E5DF-4229-B33E-73C1AE999033}" srcOrd="2" destOrd="0" parTransId="{A4982FF8-AF28-4BE7-96BE-2DD822EBAF18}" sibTransId="{EE1468B0-B58D-42B6-A36D-8562ECA1D401}"/>
    <dgm:cxn modelId="{A1CDE67B-0585-4928-98F1-4CF9C87AF5B2}" type="presOf" srcId="{AF18F232-92C2-4090-AFA0-E91C83268363}" destId="{514E8A15-D0C3-4645-B3F2-9CA2632E7424}" srcOrd="0" destOrd="0" presId="urn:microsoft.com/office/officeart/2005/8/layout/list1"/>
    <dgm:cxn modelId="{0DE134B7-00A5-4856-8C6C-5D83505C82CF}" type="presOf" srcId="{76FE52B5-0F6F-44A4-9342-CF1CC1DE2489}" destId="{24EF431D-FCBE-4F78-A610-0EB02368B785}" srcOrd="1" destOrd="0" presId="urn:microsoft.com/office/officeart/2005/8/layout/list1"/>
    <dgm:cxn modelId="{E8960D07-6A7A-476F-AD35-230F0E2C52D5}" srcId="{C281AD0D-4959-42AD-9859-4E8581C4638F}" destId="{74A5E7C1-DA55-4193-91F5-D4EB1EAA9786}" srcOrd="0" destOrd="0" parTransId="{261D2CBC-E7A7-4EBA-842D-2BA32A276B13}" sibTransId="{D6E20FCC-CF32-49E3-B6AE-7941A85F64E6}"/>
    <dgm:cxn modelId="{576AFDC0-68B8-4D57-ADFC-AC38CDA5AC57}" type="presOf" srcId="{74A5E7C1-DA55-4193-91F5-D4EB1EAA9786}" destId="{A4B1400A-45BB-45A9-B81A-3AFF5B99AF5F}" srcOrd="0" destOrd="0" presId="urn:microsoft.com/office/officeart/2005/8/layout/list1"/>
    <dgm:cxn modelId="{C0027717-8E9D-47B6-A6C1-51DFEBC595EE}" type="presOf" srcId="{F7196590-8507-4D30-99F8-B5E0CFC206AC}" destId="{65209822-11B0-43C2-9562-0C05F357846C}" srcOrd="0" destOrd="1" presId="urn:microsoft.com/office/officeart/2005/8/layout/list1"/>
    <dgm:cxn modelId="{B544223E-2CA4-432B-97E7-E08D8D98EB4A}" type="presOf" srcId="{C281AD0D-4959-42AD-9859-4E8581C4638F}" destId="{9297F263-B94B-4F16-96FD-04D7F2B13FF9}" srcOrd="0" destOrd="0" presId="urn:microsoft.com/office/officeart/2005/8/layout/list1"/>
    <dgm:cxn modelId="{084072C6-8E1D-4288-8440-1381EDD801E5}" srcId="{C281AD0D-4959-42AD-9859-4E8581C4638F}" destId="{76FE52B5-0F6F-44A4-9342-CF1CC1DE2489}" srcOrd="2" destOrd="0" parTransId="{5BDEDB43-5EB4-4489-A25D-08FAF7FD6547}" sibTransId="{B3CD1D5D-4123-4D0B-ADFD-0BB9ECDE3C38}"/>
    <dgm:cxn modelId="{A21FBC22-C7A1-4915-84D4-AAD94BC796AF}" srcId="{AF18F232-92C2-4090-AFA0-E91C83268363}" destId="{93C7691D-2544-4F0A-AD70-050C1FEB6495}" srcOrd="0" destOrd="0" parTransId="{83D2EA59-90EF-42CF-8B7C-9C565314DE12}" sibTransId="{77EEC370-0A61-459A-AEB5-3C2DB84BF21F}"/>
    <dgm:cxn modelId="{BC23C64A-F87D-4F06-BBBF-20A05B72D6EB}" srcId="{AF18F232-92C2-4090-AFA0-E91C83268363}" destId="{F7196590-8507-4D30-99F8-B5E0CFC206AC}" srcOrd="1" destOrd="0" parTransId="{2FD4B5C0-40D1-49A2-82FC-DA8052C79FFE}" sibTransId="{45DF9BA8-D2DC-4EE9-8DCC-8C9235281B4C}"/>
    <dgm:cxn modelId="{6FA50A1D-4DB8-445A-B77C-37243674872B}" type="presOf" srcId="{93C7691D-2544-4F0A-AD70-050C1FEB6495}" destId="{65209822-11B0-43C2-9562-0C05F357846C}" srcOrd="0" destOrd="0" presId="urn:microsoft.com/office/officeart/2005/8/layout/list1"/>
    <dgm:cxn modelId="{C7FEB347-1E21-4027-AC5A-6F12D7D8A39D}" srcId="{C281AD0D-4959-42AD-9859-4E8581C4638F}" destId="{AF18F232-92C2-4090-AFA0-E91C83268363}" srcOrd="1" destOrd="0" parTransId="{BF91BCCA-0C21-4227-A8F0-D77D49C2F1F3}" sibTransId="{D85D2E03-1F25-40C5-9151-5B6AA9BB596D}"/>
    <dgm:cxn modelId="{60FC1EBE-7347-4522-B2B3-645E61B06327}" type="presParOf" srcId="{9297F263-B94B-4F16-96FD-04D7F2B13FF9}" destId="{44365399-F8A2-466E-8775-1FECFA0B2963}" srcOrd="0" destOrd="0" presId="urn:microsoft.com/office/officeart/2005/8/layout/list1"/>
    <dgm:cxn modelId="{77B0C251-8E42-4601-A8CD-59DFC7CC4311}" type="presParOf" srcId="{44365399-F8A2-466E-8775-1FECFA0B2963}" destId="{A4B1400A-45BB-45A9-B81A-3AFF5B99AF5F}" srcOrd="0" destOrd="0" presId="urn:microsoft.com/office/officeart/2005/8/layout/list1"/>
    <dgm:cxn modelId="{97B0583A-A985-43D6-803B-A8A05074545A}" type="presParOf" srcId="{44365399-F8A2-466E-8775-1FECFA0B2963}" destId="{4A63D873-EEC8-4B72-B91A-0627F15F1599}" srcOrd="1" destOrd="0" presId="urn:microsoft.com/office/officeart/2005/8/layout/list1"/>
    <dgm:cxn modelId="{77E20E0A-843C-4B0C-91FB-C4875CD5D993}" type="presParOf" srcId="{9297F263-B94B-4F16-96FD-04D7F2B13FF9}" destId="{3483578B-D15B-473D-BC13-57EC5B77C0C4}" srcOrd="1" destOrd="0" presId="urn:microsoft.com/office/officeart/2005/8/layout/list1"/>
    <dgm:cxn modelId="{9F716365-6CDA-4F70-987F-01686CD033C8}" type="presParOf" srcId="{9297F263-B94B-4F16-96FD-04D7F2B13FF9}" destId="{28A3CD8E-863E-421A-8A8D-D16AE5ED2068}" srcOrd="2" destOrd="0" presId="urn:microsoft.com/office/officeart/2005/8/layout/list1"/>
    <dgm:cxn modelId="{B6087DDE-2B24-4962-A3B0-1AD3DA95CAC1}" type="presParOf" srcId="{9297F263-B94B-4F16-96FD-04D7F2B13FF9}" destId="{CC80A0A6-A9AC-47D6-BAC8-EE80068B3AC4}" srcOrd="3" destOrd="0" presId="urn:microsoft.com/office/officeart/2005/8/layout/list1"/>
    <dgm:cxn modelId="{7B8BD50C-8DAE-41BE-A2FF-3987682BE020}" type="presParOf" srcId="{9297F263-B94B-4F16-96FD-04D7F2B13FF9}" destId="{3DE2757A-B8CB-4C6C-B2D0-F2F69D4C1ECC}" srcOrd="4" destOrd="0" presId="urn:microsoft.com/office/officeart/2005/8/layout/list1"/>
    <dgm:cxn modelId="{F9D29F39-F2F8-43C8-AB46-D1AF6A5E05F5}" type="presParOf" srcId="{3DE2757A-B8CB-4C6C-B2D0-F2F69D4C1ECC}" destId="{514E8A15-D0C3-4645-B3F2-9CA2632E7424}" srcOrd="0" destOrd="0" presId="urn:microsoft.com/office/officeart/2005/8/layout/list1"/>
    <dgm:cxn modelId="{AADAB7A7-87CE-490E-AA03-3F1C7DFFFE0E}" type="presParOf" srcId="{3DE2757A-B8CB-4C6C-B2D0-F2F69D4C1ECC}" destId="{49494C2B-E6C6-4D54-95CA-1E6A98A50BBA}" srcOrd="1" destOrd="0" presId="urn:microsoft.com/office/officeart/2005/8/layout/list1"/>
    <dgm:cxn modelId="{DFC43545-3022-468C-80EB-7B6D25C27681}" type="presParOf" srcId="{9297F263-B94B-4F16-96FD-04D7F2B13FF9}" destId="{76316E8E-2E87-4653-8403-7D0AB09ABC5A}" srcOrd="5" destOrd="0" presId="urn:microsoft.com/office/officeart/2005/8/layout/list1"/>
    <dgm:cxn modelId="{FB0887A7-F173-4A48-A8FC-9A0D35FF8559}" type="presParOf" srcId="{9297F263-B94B-4F16-96FD-04D7F2B13FF9}" destId="{65209822-11B0-43C2-9562-0C05F357846C}" srcOrd="6" destOrd="0" presId="urn:microsoft.com/office/officeart/2005/8/layout/list1"/>
    <dgm:cxn modelId="{AEF44087-1BB9-4373-AF88-1EE38B5538C8}" type="presParOf" srcId="{9297F263-B94B-4F16-96FD-04D7F2B13FF9}" destId="{3607E940-CF00-4382-90E2-CD4EDCF56167}" srcOrd="7" destOrd="0" presId="urn:microsoft.com/office/officeart/2005/8/layout/list1"/>
    <dgm:cxn modelId="{F5DB8F11-F84E-4BD4-A760-0425DA7F5FBA}" type="presParOf" srcId="{9297F263-B94B-4F16-96FD-04D7F2B13FF9}" destId="{3DA14268-7F94-4F85-8E26-A7A966777D82}" srcOrd="8" destOrd="0" presId="urn:microsoft.com/office/officeart/2005/8/layout/list1"/>
    <dgm:cxn modelId="{21D787D0-45EC-43CC-8290-754A76BB3828}" type="presParOf" srcId="{3DA14268-7F94-4F85-8E26-A7A966777D82}" destId="{444DD030-5D90-47CC-8809-F2287192DA4B}" srcOrd="0" destOrd="0" presId="urn:microsoft.com/office/officeart/2005/8/layout/list1"/>
    <dgm:cxn modelId="{E006F5D3-0B7B-4890-BE19-74362C64F319}" type="presParOf" srcId="{3DA14268-7F94-4F85-8E26-A7A966777D82}" destId="{24EF431D-FCBE-4F78-A610-0EB02368B785}" srcOrd="1" destOrd="0" presId="urn:microsoft.com/office/officeart/2005/8/layout/list1"/>
    <dgm:cxn modelId="{2D784495-3F26-40EC-A824-D5B641E432D7}" type="presParOf" srcId="{9297F263-B94B-4F16-96FD-04D7F2B13FF9}" destId="{A6702570-E78A-46AB-B166-81200F2376FA}" srcOrd="9" destOrd="0" presId="urn:microsoft.com/office/officeart/2005/8/layout/list1"/>
    <dgm:cxn modelId="{5CD5F904-FA36-42F4-86D8-C280284DDC66}" type="presParOf" srcId="{9297F263-B94B-4F16-96FD-04D7F2B13FF9}" destId="{60FB9665-F942-4BC0-81E3-F62ACE32A26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D81B1B-35EF-4116-BB2C-5B8C25422C20}" type="doc">
      <dgm:prSet loTypeId="urn:microsoft.com/office/officeart/2005/8/layout/hList6" loCatId="list" qsTypeId="urn:microsoft.com/office/officeart/2005/8/quickstyle/3d1" qsCatId="3D" csTypeId="urn:microsoft.com/office/officeart/2005/8/colors/accent4_5" csCatId="accent4" phldr="1"/>
      <dgm:spPr/>
      <dgm:t>
        <a:bodyPr/>
        <a:lstStyle/>
        <a:p>
          <a:endParaRPr lang="en-US"/>
        </a:p>
      </dgm:t>
    </dgm:pt>
    <dgm:pt modelId="{15536826-971E-4A0E-B5CF-91D272A6EDF9}">
      <dgm:prSet phldrT="[Text]"/>
      <dgm:spPr/>
      <dgm:t>
        <a:bodyPr/>
        <a:lstStyle/>
        <a:p>
          <a:r>
            <a:rPr lang="en-US" dirty="0" smtClean="0"/>
            <a:t>Assessment of substantial doubt includes evaluation of the mitigating effect of management’s plans</a:t>
          </a:r>
          <a:endParaRPr lang="en-US" dirty="0"/>
        </a:p>
      </dgm:t>
    </dgm:pt>
    <dgm:pt modelId="{59946956-C0AC-47F6-AF00-C42F8C070372}" type="parTrans" cxnId="{CF1428BD-9950-4B23-B1AA-B0875465769E}">
      <dgm:prSet/>
      <dgm:spPr/>
      <dgm:t>
        <a:bodyPr/>
        <a:lstStyle/>
        <a:p>
          <a:endParaRPr lang="en-US"/>
        </a:p>
      </dgm:t>
    </dgm:pt>
    <dgm:pt modelId="{5EB4A80A-F24C-4510-9780-AD679E75E234}" type="sibTrans" cxnId="{CF1428BD-9950-4B23-B1AA-B0875465769E}">
      <dgm:prSet/>
      <dgm:spPr/>
      <dgm:t>
        <a:bodyPr/>
        <a:lstStyle/>
        <a:p>
          <a:endParaRPr lang="en-US"/>
        </a:p>
      </dgm:t>
    </dgm:pt>
    <dgm:pt modelId="{C19B9732-B1F3-423F-B31A-EC070A4B46CD}">
      <dgm:prSet phldrT="[Text]"/>
      <dgm:spPr/>
      <dgm:t>
        <a:bodyPr/>
        <a:lstStyle/>
        <a:p>
          <a:r>
            <a:rPr lang="en-US" dirty="0" smtClean="0"/>
            <a:t>Mitigating effect can </a:t>
          </a:r>
          <a:r>
            <a:rPr lang="en-US" i="1" dirty="0" smtClean="0"/>
            <a:t>only</a:t>
          </a:r>
          <a:r>
            <a:rPr lang="en-US" i="0" dirty="0" smtClean="0"/>
            <a:t> be considered if:</a:t>
          </a:r>
          <a:endParaRPr lang="en-US" dirty="0"/>
        </a:p>
      </dgm:t>
    </dgm:pt>
    <dgm:pt modelId="{EAFCEB35-ABF1-4AD8-A554-FB0A732DCE77}" type="parTrans" cxnId="{241657CC-EBDF-4569-8530-606B67007908}">
      <dgm:prSet/>
      <dgm:spPr/>
      <dgm:t>
        <a:bodyPr/>
        <a:lstStyle/>
        <a:p>
          <a:endParaRPr lang="en-US"/>
        </a:p>
      </dgm:t>
    </dgm:pt>
    <dgm:pt modelId="{CEE6D49E-336B-4B19-BF12-235496EB6EE8}" type="sibTrans" cxnId="{241657CC-EBDF-4569-8530-606B67007908}">
      <dgm:prSet/>
      <dgm:spPr/>
      <dgm:t>
        <a:bodyPr/>
        <a:lstStyle/>
        <a:p>
          <a:endParaRPr lang="en-US"/>
        </a:p>
      </dgm:t>
    </dgm:pt>
    <dgm:pt modelId="{79993C9F-F6B3-4264-A3F7-5B97B3031DAB}">
      <dgm:prSet phldrT="[Text]"/>
      <dgm:spPr/>
      <dgm:t>
        <a:bodyPr/>
        <a:lstStyle/>
        <a:p>
          <a:r>
            <a:rPr lang="en-US" dirty="0" smtClean="0"/>
            <a:t>Probable the plans will be effectively implemented within assessment period</a:t>
          </a:r>
          <a:endParaRPr lang="en-US" dirty="0"/>
        </a:p>
      </dgm:t>
    </dgm:pt>
    <dgm:pt modelId="{3BA15E71-B185-4C7C-89BF-4DC5C8CC4C6B}" type="parTrans" cxnId="{9F14E21A-4B31-4C77-B42B-1F9D33307FCF}">
      <dgm:prSet/>
      <dgm:spPr/>
      <dgm:t>
        <a:bodyPr/>
        <a:lstStyle/>
        <a:p>
          <a:endParaRPr lang="en-US"/>
        </a:p>
      </dgm:t>
    </dgm:pt>
    <dgm:pt modelId="{F25CD7BC-63A2-4862-9F64-5D7A31C4CD38}" type="sibTrans" cxnId="{9F14E21A-4B31-4C77-B42B-1F9D33307FCF}">
      <dgm:prSet/>
      <dgm:spPr/>
      <dgm:t>
        <a:bodyPr/>
        <a:lstStyle/>
        <a:p>
          <a:endParaRPr lang="en-US"/>
        </a:p>
      </dgm:t>
    </dgm:pt>
    <dgm:pt modelId="{67CE5F4F-D00F-44EA-A6F9-9E3CF9B7C85B}">
      <dgm:prSet phldrT="[Text]"/>
      <dgm:spPr/>
      <dgm:t>
        <a:bodyPr/>
        <a:lstStyle/>
        <a:p>
          <a:r>
            <a:rPr lang="en-US" dirty="0" smtClean="0"/>
            <a:t>Probable the plans will alleviate substantial doubt within assessment period</a:t>
          </a:r>
          <a:endParaRPr lang="en-US" dirty="0"/>
        </a:p>
      </dgm:t>
    </dgm:pt>
    <dgm:pt modelId="{E5C0E718-0EDC-4106-AE92-1C3C2125CCCA}" type="parTrans" cxnId="{F130F3EE-DF64-4042-B6B7-C1B0E83D7AFA}">
      <dgm:prSet/>
      <dgm:spPr/>
      <dgm:t>
        <a:bodyPr/>
        <a:lstStyle/>
        <a:p>
          <a:endParaRPr lang="en-US"/>
        </a:p>
      </dgm:t>
    </dgm:pt>
    <dgm:pt modelId="{3CD47EC3-AB0E-4E2C-8511-514AC480A9B3}" type="sibTrans" cxnId="{F130F3EE-DF64-4042-B6B7-C1B0E83D7AFA}">
      <dgm:prSet/>
      <dgm:spPr/>
      <dgm:t>
        <a:bodyPr/>
        <a:lstStyle/>
        <a:p>
          <a:endParaRPr lang="en-US"/>
        </a:p>
      </dgm:t>
    </dgm:pt>
    <dgm:pt modelId="{23537AF3-5962-4CC6-A773-667EC6C11210}">
      <dgm:prSet phldrT="[Text]"/>
      <dgm:spPr/>
      <dgm:t>
        <a:bodyPr/>
        <a:lstStyle/>
        <a:p>
          <a:r>
            <a:rPr lang="en-US" dirty="0" smtClean="0"/>
            <a:t>If management’s plans do not meet </a:t>
          </a:r>
          <a:r>
            <a:rPr lang="en-US" i="1" dirty="0" smtClean="0"/>
            <a:t>both </a:t>
          </a:r>
          <a:r>
            <a:rPr lang="en-US" i="0" dirty="0" smtClean="0"/>
            <a:t>of these criteria, they cannot be considered in the substantial doubt evaluation</a:t>
          </a:r>
          <a:endParaRPr lang="en-US" dirty="0"/>
        </a:p>
      </dgm:t>
    </dgm:pt>
    <dgm:pt modelId="{6183B9EC-8BB8-497A-8CF2-63B527B70F35}" type="parTrans" cxnId="{A0A45CB1-CE39-408E-983F-081499CD958E}">
      <dgm:prSet/>
      <dgm:spPr/>
      <dgm:t>
        <a:bodyPr/>
        <a:lstStyle/>
        <a:p>
          <a:endParaRPr lang="en-US"/>
        </a:p>
      </dgm:t>
    </dgm:pt>
    <dgm:pt modelId="{5D709971-C933-4C19-83C7-0839450F09E2}" type="sibTrans" cxnId="{A0A45CB1-CE39-408E-983F-081499CD958E}">
      <dgm:prSet/>
      <dgm:spPr/>
      <dgm:t>
        <a:bodyPr/>
        <a:lstStyle/>
        <a:p>
          <a:endParaRPr lang="en-US"/>
        </a:p>
      </dgm:t>
    </dgm:pt>
    <dgm:pt modelId="{342F1527-DFFA-4888-BC7F-493F470BED03}" type="pres">
      <dgm:prSet presAssocID="{3CD81B1B-35EF-4116-BB2C-5B8C25422C20}" presName="Name0" presStyleCnt="0">
        <dgm:presLayoutVars>
          <dgm:dir/>
          <dgm:resizeHandles val="exact"/>
        </dgm:presLayoutVars>
      </dgm:prSet>
      <dgm:spPr/>
      <dgm:t>
        <a:bodyPr/>
        <a:lstStyle/>
        <a:p>
          <a:endParaRPr lang="en-US"/>
        </a:p>
      </dgm:t>
    </dgm:pt>
    <dgm:pt modelId="{574A3525-97A8-4A24-B149-33000E8599E4}" type="pres">
      <dgm:prSet presAssocID="{15536826-971E-4A0E-B5CF-91D272A6EDF9}" presName="node" presStyleLbl="node1" presStyleIdx="0" presStyleCnt="3">
        <dgm:presLayoutVars>
          <dgm:bulletEnabled val="1"/>
        </dgm:presLayoutVars>
      </dgm:prSet>
      <dgm:spPr/>
      <dgm:t>
        <a:bodyPr/>
        <a:lstStyle/>
        <a:p>
          <a:endParaRPr lang="en-US"/>
        </a:p>
      </dgm:t>
    </dgm:pt>
    <dgm:pt modelId="{05248320-2ABD-4E43-85B4-97F52E0A9DC1}" type="pres">
      <dgm:prSet presAssocID="{5EB4A80A-F24C-4510-9780-AD679E75E234}" presName="sibTrans" presStyleCnt="0"/>
      <dgm:spPr/>
    </dgm:pt>
    <dgm:pt modelId="{8C2646C0-24D0-4386-B31B-4990F8501D37}" type="pres">
      <dgm:prSet presAssocID="{C19B9732-B1F3-423F-B31A-EC070A4B46CD}" presName="node" presStyleLbl="node1" presStyleIdx="1" presStyleCnt="3">
        <dgm:presLayoutVars>
          <dgm:bulletEnabled val="1"/>
        </dgm:presLayoutVars>
      </dgm:prSet>
      <dgm:spPr/>
      <dgm:t>
        <a:bodyPr/>
        <a:lstStyle/>
        <a:p>
          <a:endParaRPr lang="en-US"/>
        </a:p>
      </dgm:t>
    </dgm:pt>
    <dgm:pt modelId="{585AF8E6-A570-4CBA-AE3D-007C4DA8B3B4}" type="pres">
      <dgm:prSet presAssocID="{CEE6D49E-336B-4B19-BF12-235496EB6EE8}" presName="sibTrans" presStyleCnt="0"/>
      <dgm:spPr/>
    </dgm:pt>
    <dgm:pt modelId="{4F2B5DA6-BA0B-40CA-B4B1-56A221C95757}" type="pres">
      <dgm:prSet presAssocID="{23537AF3-5962-4CC6-A773-667EC6C11210}" presName="node" presStyleLbl="node1" presStyleIdx="2" presStyleCnt="3">
        <dgm:presLayoutVars>
          <dgm:bulletEnabled val="1"/>
        </dgm:presLayoutVars>
      </dgm:prSet>
      <dgm:spPr/>
      <dgm:t>
        <a:bodyPr/>
        <a:lstStyle/>
        <a:p>
          <a:endParaRPr lang="en-US"/>
        </a:p>
      </dgm:t>
    </dgm:pt>
  </dgm:ptLst>
  <dgm:cxnLst>
    <dgm:cxn modelId="{E14832F3-0E26-4EC7-996F-958907C40838}" type="presOf" srcId="{15536826-971E-4A0E-B5CF-91D272A6EDF9}" destId="{574A3525-97A8-4A24-B149-33000E8599E4}" srcOrd="0" destOrd="0" presId="urn:microsoft.com/office/officeart/2005/8/layout/hList6"/>
    <dgm:cxn modelId="{8B5BD5BC-E457-47B9-843E-D9AF03B48F8C}" type="presOf" srcId="{67CE5F4F-D00F-44EA-A6F9-9E3CF9B7C85B}" destId="{8C2646C0-24D0-4386-B31B-4990F8501D37}" srcOrd="0" destOrd="2" presId="urn:microsoft.com/office/officeart/2005/8/layout/hList6"/>
    <dgm:cxn modelId="{F2170662-2255-4D1B-95B4-5866AFC13E46}" type="presOf" srcId="{23537AF3-5962-4CC6-A773-667EC6C11210}" destId="{4F2B5DA6-BA0B-40CA-B4B1-56A221C95757}" srcOrd="0" destOrd="0" presId="urn:microsoft.com/office/officeart/2005/8/layout/hList6"/>
    <dgm:cxn modelId="{8A7FF917-034B-4868-8B57-535FF502C976}" type="presOf" srcId="{3CD81B1B-35EF-4116-BB2C-5B8C25422C20}" destId="{342F1527-DFFA-4888-BC7F-493F470BED03}" srcOrd="0" destOrd="0" presId="urn:microsoft.com/office/officeart/2005/8/layout/hList6"/>
    <dgm:cxn modelId="{CF1428BD-9950-4B23-B1AA-B0875465769E}" srcId="{3CD81B1B-35EF-4116-BB2C-5B8C25422C20}" destId="{15536826-971E-4A0E-B5CF-91D272A6EDF9}" srcOrd="0" destOrd="0" parTransId="{59946956-C0AC-47F6-AF00-C42F8C070372}" sibTransId="{5EB4A80A-F24C-4510-9780-AD679E75E234}"/>
    <dgm:cxn modelId="{BAC0EB28-7464-4F08-BC48-241880D613EF}" type="presOf" srcId="{79993C9F-F6B3-4264-A3F7-5B97B3031DAB}" destId="{8C2646C0-24D0-4386-B31B-4990F8501D37}" srcOrd="0" destOrd="1" presId="urn:microsoft.com/office/officeart/2005/8/layout/hList6"/>
    <dgm:cxn modelId="{33EA006D-E83B-4BA0-9078-88472CEA4DB6}" type="presOf" srcId="{C19B9732-B1F3-423F-B31A-EC070A4B46CD}" destId="{8C2646C0-24D0-4386-B31B-4990F8501D37}" srcOrd="0" destOrd="0" presId="urn:microsoft.com/office/officeart/2005/8/layout/hList6"/>
    <dgm:cxn modelId="{9F14E21A-4B31-4C77-B42B-1F9D33307FCF}" srcId="{C19B9732-B1F3-423F-B31A-EC070A4B46CD}" destId="{79993C9F-F6B3-4264-A3F7-5B97B3031DAB}" srcOrd="0" destOrd="0" parTransId="{3BA15E71-B185-4C7C-89BF-4DC5C8CC4C6B}" sibTransId="{F25CD7BC-63A2-4862-9F64-5D7A31C4CD38}"/>
    <dgm:cxn modelId="{241657CC-EBDF-4569-8530-606B67007908}" srcId="{3CD81B1B-35EF-4116-BB2C-5B8C25422C20}" destId="{C19B9732-B1F3-423F-B31A-EC070A4B46CD}" srcOrd="1" destOrd="0" parTransId="{EAFCEB35-ABF1-4AD8-A554-FB0A732DCE77}" sibTransId="{CEE6D49E-336B-4B19-BF12-235496EB6EE8}"/>
    <dgm:cxn modelId="{F130F3EE-DF64-4042-B6B7-C1B0E83D7AFA}" srcId="{C19B9732-B1F3-423F-B31A-EC070A4B46CD}" destId="{67CE5F4F-D00F-44EA-A6F9-9E3CF9B7C85B}" srcOrd="1" destOrd="0" parTransId="{E5C0E718-0EDC-4106-AE92-1C3C2125CCCA}" sibTransId="{3CD47EC3-AB0E-4E2C-8511-514AC480A9B3}"/>
    <dgm:cxn modelId="{A0A45CB1-CE39-408E-983F-081499CD958E}" srcId="{3CD81B1B-35EF-4116-BB2C-5B8C25422C20}" destId="{23537AF3-5962-4CC6-A773-667EC6C11210}" srcOrd="2" destOrd="0" parTransId="{6183B9EC-8BB8-497A-8CF2-63B527B70F35}" sibTransId="{5D709971-C933-4C19-83C7-0839450F09E2}"/>
    <dgm:cxn modelId="{38B67585-B0FE-448F-BCD6-99AFB6EAF477}" type="presParOf" srcId="{342F1527-DFFA-4888-BC7F-493F470BED03}" destId="{574A3525-97A8-4A24-B149-33000E8599E4}" srcOrd="0" destOrd="0" presId="urn:microsoft.com/office/officeart/2005/8/layout/hList6"/>
    <dgm:cxn modelId="{79C5A7A6-D261-4887-BE95-BF067885E5E2}" type="presParOf" srcId="{342F1527-DFFA-4888-BC7F-493F470BED03}" destId="{05248320-2ABD-4E43-85B4-97F52E0A9DC1}" srcOrd="1" destOrd="0" presId="urn:microsoft.com/office/officeart/2005/8/layout/hList6"/>
    <dgm:cxn modelId="{137446ED-BBAB-424F-862B-D6C3F90A4A2F}" type="presParOf" srcId="{342F1527-DFFA-4888-BC7F-493F470BED03}" destId="{8C2646C0-24D0-4386-B31B-4990F8501D37}" srcOrd="2" destOrd="0" presId="urn:microsoft.com/office/officeart/2005/8/layout/hList6"/>
    <dgm:cxn modelId="{489BF73B-393A-43A4-94FF-B058A9F34D1B}" type="presParOf" srcId="{342F1527-DFFA-4888-BC7F-493F470BED03}" destId="{585AF8E6-A570-4CBA-AE3D-007C4DA8B3B4}" srcOrd="3" destOrd="0" presId="urn:microsoft.com/office/officeart/2005/8/layout/hList6"/>
    <dgm:cxn modelId="{AE1785D4-30BB-40BD-9CE7-A481C9C5DCCA}" type="presParOf" srcId="{342F1527-DFFA-4888-BC7F-493F470BED03}" destId="{4F2B5DA6-BA0B-40CA-B4B1-56A221C95757}"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649367-FCA5-4D39-AF70-3C04DF6A7C6E}"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6D17AC9A-A36C-418E-9EA1-D14FAA6157C8}">
      <dgm:prSet phldrT="[Text]"/>
      <dgm:spPr/>
      <dgm:t>
        <a:bodyPr/>
        <a:lstStyle/>
        <a:p>
          <a:r>
            <a:rPr lang="en-US" b="1" dirty="0" smtClean="0"/>
            <a:t>Substantial doubt overcome by management’s plans</a:t>
          </a:r>
          <a:endParaRPr lang="en-US" b="1" dirty="0"/>
        </a:p>
      </dgm:t>
    </dgm:pt>
    <dgm:pt modelId="{C2A6860B-3550-4038-B76C-79D10D32C001}" type="parTrans" cxnId="{556BDFE9-6DC1-407B-9422-23F2B581DCA6}">
      <dgm:prSet/>
      <dgm:spPr/>
      <dgm:t>
        <a:bodyPr/>
        <a:lstStyle/>
        <a:p>
          <a:endParaRPr lang="en-US"/>
        </a:p>
      </dgm:t>
    </dgm:pt>
    <dgm:pt modelId="{3900B490-602C-46D5-874D-DEAF153237A3}" type="sibTrans" cxnId="{556BDFE9-6DC1-407B-9422-23F2B581DCA6}">
      <dgm:prSet/>
      <dgm:spPr/>
      <dgm:t>
        <a:bodyPr/>
        <a:lstStyle/>
        <a:p>
          <a:endParaRPr lang="en-US"/>
        </a:p>
      </dgm:t>
    </dgm:pt>
    <dgm:pt modelId="{E856DE57-EBCE-4798-9607-B66692E48080}">
      <dgm:prSet phldrT="[Text]"/>
      <dgm:spPr/>
      <dgm:t>
        <a:bodyPr/>
        <a:lstStyle/>
        <a:p>
          <a:r>
            <a:rPr lang="en-US" b="1" dirty="0" smtClean="0"/>
            <a:t>Substantial doubt not overcome</a:t>
          </a:r>
          <a:endParaRPr lang="en-US" b="1" dirty="0"/>
        </a:p>
      </dgm:t>
    </dgm:pt>
    <dgm:pt modelId="{C46B0D6A-0B92-4225-BCC8-EBE608DE9382}" type="parTrans" cxnId="{E53784EE-FB57-4699-BD2A-6DCA3B4014FC}">
      <dgm:prSet/>
      <dgm:spPr/>
      <dgm:t>
        <a:bodyPr/>
        <a:lstStyle/>
        <a:p>
          <a:endParaRPr lang="en-US"/>
        </a:p>
      </dgm:t>
    </dgm:pt>
    <dgm:pt modelId="{D1AF69F9-DE48-40ED-B797-79031B59BC19}" type="sibTrans" cxnId="{E53784EE-FB57-4699-BD2A-6DCA3B4014FC}">
      <dgm:prSet/>
      <dgm:spPr/>
      <dgm:t>
        <a:bodyPr/>
        <a:lstStyle/>
        <a:p>
          <a:endParaRPr lang="en-US"/>
        </a:p>
      </dgm:t>
    </dgm:pt>
    <dgm:pt modelId="{3590A851-793C-4CF3-8CDB-BE56D5CAD0B2}">
      <dgm:prSet phldrT="[Text]"/>
      <dgm:spPr/>
      <dgm:t>
        <a:bodyPr/>
        <a:lstStyle/>
        <a:p>
          <a:r>
            <a:rPr lang="en-US" dirty="0" smtClean="0"/>
            <a:t>Principal conditions and events that raised substantial doubt</a:t>
          </a:r>
          <a:endParaRPr lang="en-US" dirty="0"/>
        </a:p>
      </dgm:t>
    </dgm:pt>
    <dgm:pt modelId="{63E86AA8-1378-436B-B10A-E9AC76A3F514}" type="parTrans" cxnId="{15B3EA25-A071-4F34-9FE0-CA8BB9D37180}">
      <dgm:prSet/>
      <dgm:spPr/>
      <dgm:t>
        <a:bodyPr/>
        <a:lstStyle/>
        <a:p>
          <a:endParaRPr lang="en-US"/>
        </a:p>
      </dgm:t>
    </dgm:pt>
    <dgm:pt modelId="{6A04342B-BA19-4624-BB03-3013D170F92C}" type="sibTrans" cxnId="{15B3EA25-A071-4F34-9FE0-CA8BB9D37180}">
      <dgm:prSet/>
      <dgm:spPr/>
      <dgm:t>
        <a:bodyPr/>
        <a:lstStyle/>
        <a:p>
          <a:endParaRPr lang="en-US"/>
        </a:p>
      </dgm:t>
    </dgm:pt>
    <dgm:pt modelId="{BE0F9774-3F98-4ADE-B177-4FF71F89A572}">
      <dgm:prSet phldrT="[Text]"/>
      <dgm:spPr/>
      <dgm:t>
        <a:bodyPr/>
        <a:lstStyle/>
        <a:p>
          <a:r>
            <a:rPr lang="en-US" dirty="0" smtClean="0"/>
            <a:t>Principal events and conditions that raised substantial doubt</a:t>
          </a:r>
          <a:endParaRPr lang="en-US" dirty="0"/>
        </a:p>
      </dgm:t>
    </dgm:pt>
    <dgm:pt modelId="{D1044279-D223-4E71-80FE-9BF09E409135}" type="parTrans" cxnId="{3A4787B1-4E3E-43DA-AC0D-6096FD722B80}">
      <dgm:prSet/>
      <dgm:spPr/>
      <dgm:t>
        <a:bodyPr/>
        <a:lstStyle/>
        <a:p>
          <a:endParaRPr lang="en-US"/>
        </a:p>
      </dgm:t>
    </dgm:pt>
    <dgm:pt modelId="{52A3F1B8-808C-4483-BEFA-D70ACCB69089}" type="sibTrans" cxnId="{3A4787B1-4E3E-43DA-AC0D-6096FD722B80}">
      <dgm:prSet/>
      <dgm:spPr/>
      <dgm:t>
        <a:bodyPr/>
        <a:lstStyle/>
        <a:p>
          <a:endParaRPr lang="en-US"/>
        </a:p>
      </dgm:t>
    </dgm:pt>
    <dgm:pt modelId="{B2024345-9A91-47AD-8D1D-F02473F611F9}">
      <dgm:prSet phldrT="[Text]"/>
      <dgm:spPr/>
      <dgm:t>
        <a:bodyPr/>
        <a:lstStyle/>
        <a:p>
          <a:r>
            <a:rPr lang="en-US" dirty="0" smtClean="0"/>
            <a:t>Management’s evaluation of the significance of those conditions and events</a:t>
          </a:r>
          <a:endParaRPr lang="en-US" dirty="0"/>
        </a:p>
      </dgm:t>
    </dgm:pt>
    <dgm:pt modelId="{2815D304-DE93-473F-BE22-06D340C59F07}" type="parTrans" cxnId="{B60340CE-809A-40DD-96BF-4A3D979DE473}">
      <dgm:prSet/>
      <dgm:spPr/>
      <dgm:t>
        <a:bodyPr/>
        <a:lstStyle/>
        <a:p>
          <a:endParaRPr lang="en-US"/>
        </a:p>
      </dgm:t>
    </dgm:pt>
    <dgm:pt modelId="{60E2608E-A58A-42F2-BB4D-92EFF2142DCA}" type="sibTrans" cxnId="{B60340CE-809A-40DD-96BF-4A3D979DE473}">
      <dgm:prSet/>
      <dgm:spPr/>
      <dgm:t>
        <a:bodyPr/>
        <a:lstStyle/>
        <a:p>
          <a:endParaRPr lang="en-US"/>
        </a:p>
      </dgm:t>
    </dgm:pt>
    <dgm:pt modelId="{CC5FBF5C-867A-4291-8347-C316FEBB36E8}">
      <dgm:prSet phldrT="[Text]"/>
      <dgm:spPr/>
      <dgm:t>
        <a:bodyPr/>
        <a:lstStyle/>
        <a:p>
          <a:r>
            <a:rPr lang="en-US" dirty="0" smtClean="0"/>
            <a:t>Management’s plans that are intended to mitigate the conditions or events that gave rise to the substantial doubt</a:t>
          </a:r>
          <a:endParaRPr lang="en-US" dirty="0"/>
        </a:p>
      </dgm:t>
    </dgm:pt>
    <dgm:pt modelId="{0A082696-DF56-40DF-9DEF-29A1B7E05B80}" type="parTrans" cxnId="{0D117FF7-DA26-437A-AA64-45C98D40D8DD}">
      <dgm:prSet/>
      <dgm:spPr/>
      <dgm:t>
        <a:bodyPr/>
        <a:lstStyle/>
        <a:p>
          <a:endParaRPr lang="en-US"/>
        </a:p>
      </dgm:t>
    </dgm:pt>
    <dgm:pt modelId="{5719C2C8-2711-498F-92BA-D50F2774B092}" type="sibTrans" cxnId="{0D117FF7-DA26-437A-AA64-45C98D40D8DD}">
      <dgm:prSet/>
      <dgm:spPr/>
      <dgm:t>
        <a:bodyPr/>
        <a:lstStyle/>
        <a:p>
          <a:endParaRPr lang="en-US"/>
        </a:p>
      </dgm:t>
    </dgm:pt>
    <dgm:pt modelId="{FD747F2D-3E06-4D02-965D-3843DB22B4AB}">
      <dgm:prSet phldrT="[Text]"/>
      <dgm:spPr/>
      <dgm:t>
        <a:bodyPr/>
        <a:lstStyle/>
        <a:p>
          <a:r>
            <a:rPr lang="en-US" b="1" dirty="0" smtClean="0"/>
            <a:t>Subsequent disclosures</a:t>
          </a:r>
          <a:endParaRPr lang="en-US" b="1" dirty="0"/>
        </a:p>
      </dgm:t>
    </dgm:pt>
    <dgm:pt modelId="{B48610BC-2F94-45F8-AA6A-D07F16E1AFD9}" type="parTrans" cxnId="{D73C371E-602D-414D-B9BE-36F0A96D696D}">
      <dgm:prSet/>
      <dgm:spPr/>
      <dgm:t>
        <a:bodyPr/>
        <a:lstStyle/>
        <a:p>
          <a:endParaRPr lang="en-US"/>
        </a:p>
      </dgm:t>
    </dgm:pt>
    <dgm:pt modelId="{07BD3CAF-5934-471A-8BB7-7D8A1216BAA7}" type="sibTrans" cxnId="{D73C371E-602D-414D-B9BE-36F0A96D696D}">
      <dgm:prSet/>
      <dgm:spPr/>
      <dgm:t>
        <a:bodyPr/>
        <a:lstStyle/>
        <a:p>
          <a:endParaRPr lang="en-US"/>
        </a:p>
      </dgm:t>
    </dgm:pt>
    <dgm:pt modelId="{59D1091F-B963-4390-99EB-543E129DFB27}">
      <dgm:prSet phldrT="[Text]"/>
      <dgm:spPr/>
      <dgm:t>
        <a:bodyPr/>
        <a:lstStyle/>
        <a:p>
          <a:r>
            <a:rPr lang="en-US" dirty="0" smtClean="0"/>
            <a:t>Required disclosures continue as substantial doubt persists</a:t>
          </a:r>
          <a:endParaRPr lang="en-US" dirty="0"/>
        </a:p>
      </dgm:t>
    </dgm:pt>
    <dgm:pt modelId="{A1199B0A-CF90-4835-846C-A8C76CCAFFB1}" type="parTrans" cxnId="{50CE95F4-D294-42B9-A240-F159C2AAA82D}">
      <dgm:prSet/>
      <dgm:spPr/>
      <dgm:t>
        <a:bodyPr/>
        <a:lstStyle/>
        <a:p>
          <a:endParaRPr lang="en-US"/>
        </a:p>
      </dgm:t>
    </dgm:pt>
    <dgm:pt modelId="{814C9A77-7FBE-478F-82BB-1EA7A0EDCE0F}" type="sibTrans" cxnId="{50CE95F4-D294-42B9-A240-F159C2AAA82D}">
      <dgm:prSet/>
      <dgm:spPr/>
      <dgm:t>
        <a:bodyPr/>
        <a:lstStyle/>
        <a:p>
          <a:endParaRPr lang="en-US"/>
        </a:p>
      </dgm:t>
    </dgm:pt>
    <dgm:pt modelId="{82F3A6E6-2B65-4A90-B564-269615400BE2}">
      <dgm:prSet phldrT="[Text]"/>
      <dgm:spPr/>
      <dgm:t>
        <a:bodyPr/>
        <a:lstStyle/>
        <a:p>
          <a:r>
            <a:rPr lang="en-US" dirty="0" smtClean="0"/>
            <a:t>Disclosures should become more extensive as additional information is obtained</a:t>
          </a:r>
          <a:endParaRPr lang="en-US" dirty="0"/>
        </a:p>
      </dgm:t>
    </dgm:pt>
    <dgm:pt modelId="{0D852699-CF9E-40F8-BD39-EA715108181F}" type="parTrans" cxnId="{8B48CB98-2AF6-410D-B61D-2279C1E8CCD3}">
      <dgm:prSet/>
      <dgm:spPr/>
      <dgm:t>
        <a:bodyPr/>
        <a:lstStyle/>
        <a:p>
          <a:endParaRPr lang="en-US"/>
        </a:p>
      </dgm:t>
    </dgm:pt>
    <dgm:pt modelId="{38A53CBF-DA14-41D5-993C-E1CD8E4B5FAC}" type="sibTrans" cxnId="{8B48CB98-2AF6-410D-B61D-2279C1E8CCD3}">
      <dgm:prSet/>
      <dgm:spPr/>
      <dgm:t>
        <a:bodyPr/>
        <a:lstStyle/>
        <a:p>
          <a:endParaRPr lang="en-US"/>
        </a:p>
      </dgm:t>
    </dgm:pt>
    <dgm:pt modelId="{06B5F9E6-732C-4248-BD56-17B451A0AC0A}">
      <dgm:prSet phldrT="[Text]"/>
      <dgm:spPr/>
      <dgm:t>
        <a:bodyPr/>
        <a:lstStyle/>
        <a:p>
          <a:r>
            <a:rPr lang="en-US" dirty="0" smtClean="0"/>
            <a:t>Disclose how relevant conditions and events were resolved in period substantial doubt is no longer reached</a:t>
          </a:r>
          <a:endParaRPr lang="en-US" dirty="0"/>
        </a:p>
      </dgm:t>
    </dgm:pt>
    <dgm:pt modelId="{9225C83A-A39E-4EF7-A4CD-600ECC6A791E}" type="parTrans" cxnId="{6874582B-D232-469B-B685-54A3A0240D6A}">
      <dgm:prSet/>
      <dgm:spPr/>
      <dgm:t>
        <a:bodyPr/>
        <a:lstStyle/>
        <a:p>
          <a:endParaRPr lang="en-US"/>
        </a:p>
      </dgm:t>
    </dgm:pt>
    <dgm:pt modelId="{5C4800DD-F081-4BB1-BE7B-2F62AF1B9A81}" type="sibTrans" cxnId="{6874582B-D232-469B-B685-54A3A0240D6A}">
      <dgm:prSet/>
      <dgm:spPr/>
      <dgm:t>
        <a:bodyPr/>
        <a:lstStyle/>
        <a:p>
          <a:endParaRPr lang="en-US"/>
        </a:p>
      </dgm:t>
    </dgm:pt>
    <dgm:pt modelId="{1C1E4DB6-2833-44C3-92E0-12CF5F1C3747}">
      <dgm:prSet phldrT="[Text]"/>
      <dgm:spPr/>
      <dgm:t>
        <a:bodyPr/>
        <a:lstStyle/>
        <a:p>
          <a:r>
            <a:rPr lang="en-US" dirty="0" smtClean="0"/>
            <a:t>Disclosure of management’s plans that alleviated the substantial doubt</a:t>
          </a:r>
          <a:endParaRPr lang="en-US" dirty="0"/>
        </a:p>
      </dgm:t>
    </dgm:pt>
    <dgm:pt modelId="{B5FF3B43-EE10-446F-B094-F9F50DAC44BF}" type="parTrans" cxnId="{6B144C32-558B-4F44-97D8-91B9A5B48C59}">
      <dgm:prSet/>
      <dgm:spPr/>
      <dgm:t>
        <a:bodyPr/>
        <a:lstStyle/>
        <a:p>
          <a:endParaRPr lang="en-US"/>
        </a:p>
      </dgm:t>
    </dgm:pt>
    <dgm:pt modelId="{5FA69EB4-DFD5-47B3-93BD-31B29526C726}" type="sibTrans" cxnId="{6B144C32-558B-4F44-97D8-91B9A5B48C59}">
      <dgm:prSet/>
      <dgm:spPr/>
      <dgm:t>
        <a:bodyPr/>
        <a:lstStyle/>
        <a:p>
          <a:endParaRPr lang="en-US"/>
        </a:p>
      </dgm:t>
    </dgm:pt>
    <dgm:pt modelId="{6F76B385-4A94-4579-9169-DAE01A533327}">
      <dgm:prSet phldrT="[Text]"/>
      <dgm:spPr/>
      <dgm:t>
        <a:bodyPr/>
        <a:lstStyle/>
        <a:p>
          <a:r>
            <a:rPr lang="en-US" dirty="0" smtClean="0"/>
            <a:t>Management’s evaluation of the significance of those conditions and events</a:t>
          </a:r>
          <a:endParaRPr lang="en-US" dirty="0"/>
        </a:p>
      </dgm:t>
    </dgm:pt>
    <dgm:pt modelId="{4D7D845C-63A4-43DB-AED5-80B031420959}" type="parTrans" cxnId="{D3E3D364-E814-4AF9-A7C8-C7A0BBFB61E2}">
      <dgm:prSet/>
      <dgm:spPr/>
      <dgm:t>
        <a:bodyPr/>
        <a:lstStyle/>
        <a:p>
          <a:endParaRPr lang="en-US"/>
        </a:p>
      </dgm:t>
    </dgm:pt>
    <dgm:pt modelId="{F62DA41D-7AD3-444B-B3A4-C50E428706B4}" type="sibTrans" cxnId="{D3E3D364-E814-4AF9-A7C8-C7A0BBFB61E2}">
      <dgm:prSet/>
      <dgm:spPr/>
      <dgm:t>
        <a:bodyPr/>
        <a:lstStyle/>
        <a:p>
          <a:endParaRPr lang="en-US"/>
        </a:p>
      </dgm:t>
    </dgm:pt>
    <dgm:pt modelId="{7CA659A7-89AD-4BB3-B2D2-76DC48B49F98}" type="pres">
      <dgm:prSet presAssocID="{03649367-FCA5-4D39-AF70-3C04DF6A7C6E}" presName="linear" presStyleCnt="0">
        <dgm:presLayoutVars>
          <dgm:dir/>
          <dgm:animLvl val="lvl"/>
          <dgm:resizeHandles val="exact"/>
        </dgm:presLayoutVars>
      </dgm:prSet>
      <dgm:spPr/>
      <dgm:t>
        <a:bodyPr/>
        <a:lstStyle/>
        <a:p>
          <a:endParaRPr lang="en-US"/>
        </a:p>
      </dgm:t>
    </dgm:pt>
    <dgm:pt modelId="{58A6CDC3-858F-403F-BCB2-40C5B2A2E89A}" type="pres">
      <dgm:prSet presAssocID="{6D17AC9A-A36C-418E-9EA1-D14FAA6157C8}" presName="parentLin" presStyleCnt="0"/>
      <dgm:spPr/>
    </dgm:pt>
    <dgm:pt modelId="{BD06463D-CB84-4BD0-9D50-B0FD778EE7E1}" type="pres">
      <dgm:prSet presAssocID="{6D17AC9A-A36C-418E-9EA1-D14FAA6157C8}" presName="parentLeftMargin" presStyleLbl="node1" presStyleIdx="0" presStyleCnt="3"/>
      <dgm:spPr/>
      <dgm:t>
        <a:bodyPr/>
        <a:lstStyle/>
        <a:p>
          <a:endParaRPr lang="en-US"/>
        </a:p>
      </dgm:t>
    </dgm:pt>
    <dgm:pt modelId="{F816DC18-55B0-4508-B9D9-C2C3160C967D}" type="pres">
      <dgm:prSet presAssocID="{6D17AC9A-A36C-418E-9EA1-D14FAA6157C8}" presName="parentText" presStyleLbl="node1" presStyleIdx="0" presStyleCnt="3">
        <dgm:presLayoutVars>
          <dgm:chMax val="0"/>
          <dgm:bulletEnabled val="1"/>
        </dgm:presLayoutVars>
      </dgm:prSet>
      <dgm:spPr/>
      <dgm:t>
        <a:bodyPr/>
        <a:lstStyle/>
        <a:p>
          <a:endParaRPr lang="en-US"/>
        </a:p>
      </dgm:t>
    </dgm:pt>
    <dgm:pt modelId="{88601337-B985-4EC1-A8ED-3B488A0F8BB9}" type="pres">
      <dgm:prSet presAssocID="{6D17AC9A-A36C-418E-9EA1-D14FAA6157C8}" presName="negativeSpace" presStyleCnt="0"/>
      <dgm:spPr/>
    </dgm:pt>
    <dgm:pt modelId="{ADB5265E-2E61-4102-812F-CD4F174CA511}" type="pres">
      <dgm:prSet presAssocID="{6D17AC9A-A36C-418E-9EA1-D14FAA6157C8}" presName="childText" presStyleLbl="conFgAcc1" presStyleIdx="0" presStyleCnt="3">
        <dgm:presLayoutVars>
          <dgm:bulletEnabled val="1"/>
        </dgm:presLayoutVars>
      </dgm:prSet>
      <dgm:spPr/>
      <dgm:t>
        <a:bodyPr/>
        <a:lstStyle/>
        <a:p>
          <a:endParaRPr lang="en-US"/>
        </a:p>
      </dgm:t>
    </dgm:pt>
    <dgm:pt modelId="{A3A06F78-EDCC-4E79-A92C-CE28684F1745}" type="pres">
      <dgm:prSet presAssocID="{3900B490-602C-46D5-874D-DEAF153237A3}" presName="spaceBetweenRectangles" presStyleCnt="0"/>
      <dgm:spPr/>
    </dgm:pt>
    <dgm:pt modelId="{9945A971-5320-42DE-9FB7-A9F9AC2FE7DE}" type="pres">
      <dgm:prSet presAssocID="{E856DE57-EBCE-4798-9607-B66692E48080}" presName="parentLin" presStyleCnt="0"/>
      <dgm:spPr/>
    </dgm:pt>
    <dgm:pt modelId="{AA2EB80A-C9B6-4A13-9E34-D9F559F1B77C}" type="pres">
      <dgm:prSet presAssocID="{E856DE57-EBCE-4798-9607-B66692E48080}" presName="parentLeftMargin" presStyleLbl="node1" presStyleIdx="0" presStyleCnt="3"/>
      <dgm:spPr/>
      <dgm:t>
        <a:bodyPr/>
        <a:lstStyle/>
        <a:p>
          <a:endParaRPr lang="en-US"/>
        </a:p>
      </dgm:t>
    </dgm:pt>
    <dgm:pt modelId="{B0D8BE66-F60D-40C0-B821-1CCBA624E5A5}" type="pres">
      <dgm:prSet presAssocID="{E856DE57-EBCE-4798-9607-B66692E48080}" presName="parentText" presStyleLbl="node1" presStyleIdx="1" presStyleCnt="3">
        <dgm:presLayoutVars>
          <dgm:chMax val="0"/>
          <dgm:bulletEnabled val="1"/>
        </dgm:presLayoutVars>
      </dgm:prSet>
      <dgm:spPr/>
      <dgm:t>
        <a:bodyPr/>
        <a:lstStyle/>
        <a:p>
          <a:endParaRPr lang="en-US"/>
        </a:p>
      </dgm:t>
    </dgm:pt>
    <dgm:pt modelId="{5A7FEA92-1D03-4976-A216-1AFC172B2819}" type="pres">
      <dgm:prSet presAssocID="{E856DE57-EBCE-4798-9607-B66692E48080}" presName="negativeSpace" presStyleCnt="0"/>
      <dgm:spPr/>
    </dgm:pt>
    <dgm:pt modelId="{0C7FE354-39D7-4829-9A5D-3155D23AE408}" type="pres">
      <dgm:prSet presAssocID="{E856DE57-EBCE-4798-9607-B66692E48080}" presName="childText" presStyleLbl="conFgAcc1" presStyleIdx="1" presStyleCnt="3">
        <dgm:presLayoutVars>
          <dgm:bulletEnabled val="1"/>
        </dgm:presLayoutVars>
      </dgm:prSet>
      <dgm:spPr/>
      <dgm:t>
        <a:bodyPr/>
        <a:lstStyle/>
        <a:p>
          <a:endParaRPr lang="en-US"/>
        </a:p>
      </dgm:t>
    </dgm:pt>
    <dgm:pt modelId="{1D304CFA-8797-4A35-BFFC-2593DF3BCE2F}" type="pres">
      <dgm:prSet presAssocID="{D1AF69F9-DE48-40ED-B797-79031B59BC19}" presName="spaceBetweenRectangles" presStyleCnt="0"/>
      <dgm:spPr/>
    </dgm:pt>
    <dgm:pt modelId="{449EE631-9CA7-496A-BB43-C5CC2AE2944B}" type="pres">
      <dgm:prSet presAssocID="{FD747F2D-3E06-4D02-965D-3843DB22B4AB}" presName="parentLin" presStyleCnt="0"/>
      <dgm:spPr/>
    </dgm:pt>
    <dgm:pt modelId="{F2F89D85-FDEA-42A3-89D2-FC75540167C5}" type="pres">
      <dgm:prSet presAssocID="{FD747F2D-3E06-4D02-965D-3843DB22B4AB}" presName="parentLeftMargin" presStyleLbl="node1" presStyleIdx="1" presStyleCnt="3"/>
      <dgm:spPr/>
      <dgm:t>
        <a:bodyPr/>
        <a:lstStyle/>
        <a:p>
          <a:endParaRPr lang="en-US"/>
        </a:p>
      </dgm:t>
    </dgm:pt>
    <dgm:pt modelId="{9125DE1E-7D27-4793-8A37-72738DF3653F}" type="pres">
      <dgm:prSet presAssocID="{FD747F2D-3E06-4D02-965D-3843DB22B4AB}" presName="parentText" presStyleLbl="node1" presStyleIdx="2" presStyleCnt="3">
        <dgm:presLayoutVars>
          <dgm:chMax val="0"/>
          <dgm:bulletEnabled val="1"/>
        </dgm:presLayoutVars>
      </dgm:prSet>
      <dgm:spPr/>
      <dgm:t>
        <a:bodyPr/>
        <a:lstStyle/>
        <a:p>
          <a:endParaRPr lang="en-US"/>
        </a:p>
      </dgm:t>
    </dgm:pt>
    <dgm:pt modelId="{0E2649AB-C11C-4937-AD26-36DC4D49EC6F}" type="pres">
      <dgm:prSet presAssocID="{FD747F2D-3E06-4D02-965D-3843DB22B4AB}" presName="negativeSpace" presStyleCnt="0"/>
      <dgm:spPr/>
    </dgm:pt>
    <dgm:pt modelId="{C3338B38-F884-4BA8-B1D3-C21247585909}" type="pres">
      <dgm:prSet presAssocID="{FD747F2D-3E06-4D02-965D-3843DB22B4AB}" presName="childText" presStyleLbl="conFgAcc1" presStyleIdx="2" presStyleCnt="3">
        <dgm:presLayoutVars>
          <dgm:bulletEnabled val="1"/>
        </dgm:presLayoutVars>
      </dgm:prSet>
      <dgm:spPr/>
      <dgm:t>
        <a:bodyPr/>
        <a:lstStyle/>
        <a:p>
          <a:endParaRPr lang="en-US"/>
        </a:p>
      </dgm:t>
    </dgm:pt>
  </dgm:ptLst>
  <dgm:cxnLst>
    <dgm:cxn modelId="{A20D10AE-D602-46E9-A0F5-61E27C03A26C}" type="presOf" srcId="{3590A851-793C-4CF3-8CDB-BE56D5CAD0B2}" destId="{ADB5265E-2E61-4102-812F-CD4F174CA511}" srcOrd="0" destOrd="0" presId="urn:microsoft.com/office/officeart/2005/8/layout/list1"/>
    <dgm:cxn modelId="{880BBB13-9246-402C-B8B3-2D6BA730A3B2}" type="presOf" srcId="{6F76B385-4A94-4579-9169-DAE01A533327}" destId="{ADB5265E-2E61-4102-812F-CD4F174CA511}" srcOrd="0" destOrd="1" presId="urn:microsoft.com/office/officeart/2005/8/layout/list1"/>
    <dgm:cxn modelId="{D3E3D364-E814-4AF9-A7C8-C7A0BBFB61E2}" srcId="{6D17AC9A-A36C-418E-9EA1-D14FAA6157C8}" destId="{6F76B385-4A94-4579-9169-DAE01A533327}" srcOrd="1" destOrd="0" parTransId="{4D7D845C-63A4-43DB-AED5-80B031420959}" sibTransId="{F62DA41D-7AD3-444B-B3A4-C50E428706B4}"/>
    <dgm:cxn modelId="{EFF612BB-D740-4EE0-B3BC-5A145E408EA3}" type="presOf" srcId="{BE0F9774-3F98-4ADE-B177-4FF71F89A572}" destId="{0C7FE354-39D7-4829-9A5D-3155D23AE408}" srcOrd="0" destOrd="0" presId="urn:microsoft.com/office/officeart/2005/8/layout/list1"/>
    <dgm:cxn modelId="{556BDFE9-6DC1-407B-9422-23F2B581DCA6}" srcId="{03649367-FCA5-4D39-AF70-3C04DF6A7C6E}" destId="{6D17AC9A-A36C-418E-9EA1-D14FAA6157C8}" srcOrd="0" destOrd="0" parTransId="{C2A6860B-3550-4038-B76C-79D10D32C001}" sibTransId="{3900B490-602C-46D5-874D-DEAF153237A3}"/>
    <dgm:cxn modelId="{6DFB7D8C-34B1-4473-8957-E8075D968561}" type="presOf" srcId="{1C1E4DB6-2833-44C3-92E0-12CF5F1C3747}" destId="{ADB5265E-2E61-4102-812F-CD4F174CA511}" srcOrd="0" destOrd="2" presId="urn:microsoft.com/office/officeart/2005/8/layout/list1"/>
    <dgm:cxn modelId="{09B7BC1D-6C4E-49DB-B412-C7ACD73BE20A}" type="presOf" srcId="{6D17AC9A-A36C-418E-9EA1-D14FAA6157C8}" destId="{F816DC18-55B0-4508-B9D9-C2C3160C967D}" srcOrd="1" destOrd="0" presId="urn:microsoft.com/office/officeart/2005/8/layout/list1"/>
    <dgm:cxn modelId="{FB95339A-0769-49DD-8629-2EE99475A0F4}" type="presOf" srcId="{E856DE57-EBCE-4798-9607-B66692E48080}" destId="{AA2EB80A-C9B6-4A13-9E34-D9F559F1B77C}" srcOrd="0" destOrd="0" presId="urn:microsoft.com/office/officeart/2005/8/layout/list1"/>
    <dgm:cxn modelId="{B60340CE-809A-40DD-96BF-4A3D979DE473}" srcId="{E856DE57-EBCE-4798-9607-B66692E48080}" destId="{B2024345-9A91-47AD-8D1D-F02473F611F9}" srcOrd="1" destOrd="0" parTransId="{2815D304-DE93-473F-BE22-06D340C59F07}" sibTransId="{60E2608E-A58A-42F2-BB4D-92EFF2142DCA}"/>
    <dgm:cxn modelId="{222C7164-6CC1-4276-85D9-844D87CDF137}" type="presOf" srcId="{E856DE57-EBCE-4798-9607-B66692E48080}" destId="{B0D8BE66-F60D-40C0-B821-1CCBA624E5A5}" srcOrd="1" destOrd="0" presId="urn:microsoft.com/office/officeart/2005/8/layout/list1"/>
    <dgm:cxn modelId="{8739A396-AEEF-41A9-905B-CA17B1C79236}" type="presOf" srcId="{59D1091F-B963-4390-99EB-543E129DFB27}" destId="{C3338B38-F884-4BA8-B1D3-C21247585909}" srcOrd="0" destOrd="0" presId="urn:microsoft.com/office/officeart/2005/8/layout/list1"/>
    <dgm:cxn modelId="{7855034D-1EF4-4FA8-AAA0-575A527223C6}" type="presOf" srcId="{CC5FBF5C-867A-4291-8347-C316FEBB36E8}" destId="{0C7FE354-39D7-4829-9A5D-3155D23AE408}" srcOrd="0" destOrd="2" presId="urn:microsoft.com/office/officeart/2005/8/layout/list1"/>
    <dgm:cxn modelId="{21853350-0F3C-43FF-9513-631EF7F0A5FD}" type="presOf" srcId="{FD747F2D-3E06-4D02-965D-3843DB22B4AB}" destId="{F2F89D85-FDEA-42A3-89D2-FC75540167C5}" srcOrd="0" destOrd="0" presId="urn:microsoft.com/office/officeart/2005/8/layout/list1"/>
    <dgm:cxn modelId="{EB5F6683-F6C1-42C2-8994-47F472273064}" type="presOf" srcId="{FD747F2D-3E06-4D02-965D-3843DB22B4AB}" destId="{9125DE1E-7D27-4793-8A37-72738DF3653F}" srcOrd="1" destOrd="0" presId="urn:microsoft.com/office/officeart/2005/8/layout/list1"/>
    <dgm:cxn modelId="{3A4787B1-4E3E-43DA-AC0D-6096FD722B80}" srcId="{E856DE57-EBCE-4798-9607-B66692E48080}" destId="{BE0F9774-3F98-4ADE-B177-4FF71F89A572}" srcOrd="0" destOrd="0" parTransId="{D1044279-D223-4E71-80FE-9BF09E409135}" sibTransId="{52A3F1B8-808C-4483-BEFA-D70ACCB69089}"/>
    <dgm:cxn modelId="{8B48CB98-2AF6-410D-B61D-2279C1E8CCD3}" srcId="{FD747F2D-3E06-4D02-965D-3843DB22B4AB}" destId="{82F3A6E6-2B65-4A90-B564-269615400BE2}" srcOrd="1" destOrd="0" parTransId="{0D852699-CF9E-40F8-BD39-EA715108181F}" sibTransId="{38A53CBF-DA14-41D5-993C-E1CD8E4B5FAC}"/>
    <dgm:cxn modelId="{603D9FF1-7D15-4EA2-8F75-78D85338E71B}" type="presOf" srcId="{06B5F9E6-732C-4248-BD56-17B451A0AC0A}" destId="{C3338B38-F884-4BA8-B1D3-C21247585909}" srcOrd="0" destOrd="2" presId="urn:microsoft.com/office/officeart/2005/8/layout/list1"/>
    <dgm:cxn modelId="{AB63CD2F-35B6-4F23-B419-5DBDBEF494DA}" type="presOf" srcId="{82F3A6E6-2B65-4A90-B564-269615400BE2}" destId="{C3338B38-F884-4BA8-B1D3-C21247585909}" srcOrd="0" destOrd="1" presId="urn:microsoft.com/office/officeart/2005/8/layout/list1"/>
    <dgm:cxn modelId="{E53784EE-FB57-4699-BD2A-6DCA3B4014FC}" srcId="{03649367-FCA5-4D39-AF70-3C04DF6A7C6E}" destId="{E856DE57-EBCE-4798-9607-B66692E48080}" srcOrd="1" destOrd="0" parTransId="{C46B0D6A-0B92-4225-BCC8-EBE608DE9382}" sibTransId="{D1AF69F9-DE48-40ED-B797-79031B59BC19}"/>
    <dgm:cxn modelId="{0D117FF7-DA26-437A-AA64-45C98D40D8DD}" srcId="{E856DE57-EBCE-4798-9607-B66692E48080}" destId="{CC5FBF5C-867A-4291-8347-C316FEBB36E8}" srcOrd="2" destOrd="0" parTransId="{0A082696-DF56-40DF-9DEF-29A1B7E05B80}" sibTransId="{5719C2C8-2711-498F-92BA-D50F2774B092}"/>
    <dgm:cxn modelId="{50CE95F4-D294-42B9-A240-F159C2AAA82D}" srcId="{FD747F2D-3E06-4D02-965D-3843DB22B4AB}" destId="{59D1091F-B963-4390-99EB-543E129DFB27}" srcOrd="0" destOrd="0" parTransId="{A1199B0A-CF90-4835-846C-A8C76CCAFFB1}" sibTransId="{814C9A77-7FBE-478F-82BB-1EA7A0EDCE0F}"/>
    <dgm:cxn modelId="{6874582B-D232-469B-B685-54A3A0240D6A}" srcId="{FD747F2D-3E06-4D02-965D-3843DB22B4AB}" destId="{06B5F9E6-732C-4248-BD56-17B451A0AC0A}" srcOrd="2" destOrd="0" parTransId="{9225C83A-A39E-4EF7-A4CD-600ECC6A791E}" sibTransId="{5C4800DD-F081-4BB1-BE7B-2F62AF1B9A81}"/>
    <dgm:cxn modelId="{5F0D090B-EBFF-4DF1-9F20-5590FEFC8075}" type="presOf" srcId="{6D17AC9A-A36C-418E-9EA1-D14FAA6157C8}" destId="{BD06463D-CB84-4BD0-9D50-B0FD778EE7E1}" srcOrd="0" destOrd="0" presId="urn:microsoft.com/office/officeart/2005/8/layout/list1"/>
    <dgm:cxn modelId="{DA0FBB42-F2A8-4B42-9FD8-6DCF460F4520}" type="presOf" srcId="{B2024345-9A91-47AD-8D1D-F02473F611F9}" destId="{0C7FE354-39D7-4829-9A5D-3155D23AE408}" srcOrd="0" destOrd="1" presId="urn:microsoft.com/office/officeart/2005/8/layout/list1"/>
    <dgm:cxn modelId="{D73C371E-602D-414D-B9BE-36F0A96D696D}" srcId="{03649367-FCA5-4D39-AF70-3C04DF6A7C6E}" destId="{FD747F2D-3E06-4D02-965D-3843DB22B4AB}" srcOrd="2" destOrd="0" parTransId="{B48610BC-2F94-45F8-AA6A-D07F16E1AFD9}" sibTransId="{07BD3CAF-5934-471A-8BB7-7D8A1216BAA7}"/>
    <dgm:cxn modelId="{15B3EA25-A071-4F34-9FE0-CA8BB9D37180}" srcId="{6D17AC9A-A36C-418E-9EA1-D14FAA6157C8}" destId="{3590A851-793C-4CF3-8CDB-BE56D5CAD0B2}" srcOrd="0" destOrd="0" parTransId="{63E86AA8-1378-436B-B10A-E9AC76A3F514}" sibTransId="{6A04342B-BA19-4624-BB03-3013D170F92C}"/>
    <dgm:cxn modelId="{BB557CFB-F75C-4A5C-972D-A7B2245EA3F5}" type="presOf" srcId="{03649367-FCA5-4D39-AF70-3C04DF6A7C6E}" destId="{7CA659A7-89AD-4BB3-B2D2-76DC48B49F98}" srcOrd="0" destOrd="0" presId="urn:microsoft.com/office/officeart/2005/8/layout/list1"/>
    <dgm:cxn modelId="{6B144C32-558B-4F44-97D8-91B9A5B48C59}" srcId="{6D17AC9A-A36C-418E-9EA1-D14FAA6157C8}" destId="{1C1E4DB6-2833-44C3-92E0-12CF5F1C3747}" srcOrd="2" destOrd="0" parTransId="{B5FF3B43-EE10-446F-B094-F9F50DAC44BF}" sibTransId="{5FA69EB4-DFD5-47B3-93BD-31B29526C726}"/>
    <dgm:cxn modelId="{157F2424-5E7C-42A5-98B7-80F3420BF921}" type="presParOf" srcId="{7CA659A7-89AD-4BB3-B2D2-76DC48B49F98}" destId="{58A6CDC3-858F-403F-BCB2-40C5B2A2E89A}" srcOrd="0" destOrd="0" presId="urn:microsoft.com/office/officeart/2005/8/layout/list1"/>
    <dgm:cxn modelId="{CA13C5AB-37B3-4A5D-B91C-15C6081F0083}" type="presParOf" srcId="{58A6CDC3-858F-403F-BCB2-40C5B2A2E89A}" destId="{BD06463D-CB84-4BD0-9D50-B0FD778EE7E1}" srcOrd="0" destOrd="0" presId="urn:microsoft.com/office/officeart/2005/8/layout/list1"/>
    <dgm:cxn modelId="{DFBC1F81-2E6F-4E04-AB83-BBC26FD1CBC8}" type="presParOf" srcId="{58A6CDC3-858F-403F-BCB2-40C5B2A2E89A}" destId="{F816DC18-55B0-4508-B9D9-C2C3160C967D}" srcOrd="1" destOrd="0" presId="urn:microsoft.com/office/officeart/2005/8/layout/list1"/>
    <dgm:cxn modelId="{DAED4937-547A-4600-B422-6C0F3B944123}" type="presParOf" srcId="{7CA659A7-89AD-4BB3-B2D2-76DC48B49F98}" destId="{88601337-B985-4EC1-A8ED-3B488A0F8BB9}" srcOrd="1" destOrd="0" presId="urn:microsoft.com/office/officeart/2005/8/layout/list1"/>
    <dgm:cxn modelId="{1492055E-3743-4637-B413-D645D92180E4}" type="presParOf" srcId="{7CA659A7-89AD-4BB3-B2D2-76DC48B49F98}" destId="{ADB5265E-2E61-4102-812F-CD4F174CA511}" srcOrd="2" destOrd="0" presId="urn:microsoft.com/office/officeart/2005/8/layout/list1"/>
    <dgm:cxn modelId="{1EE33A2A-D5AB-4B31-8AE6-5CD54FC9A2E1}" type="presParOf" srcId="{7CA659A7-89AD-4BB3-B2D2-76DC48B49F98}" destId="{A3A06F78-EDCC-4E79-A92C-CE28684F1745}" srcOrd="3" destOrd="0" presId="urn:microsoft.com/office/officeart/2005/8/layout/list1"/>
    <dgm:cxn modelId="{33C0F92F-D799-49B4-954E-42865A7CFB51}" type="presParOf" srcId="{7CA659A7-89AD-4BB3-B2D2-76DC48B49F98}" destId="{9945A971-5320-42DE-9FB7-A9F9AC2FE7DE}" srcOrd="4" destOrd="0" presId="urn:microsoft.com/office/officeart/2005/8/layout/list1"/>
    <dgm:cxn modelId="{CC931C51-0786-418E-A446-10B2A82F4C5B}" type="presParOf" srcId="{9945A971-5320-42DE-9FB7-A9F9AC2FE7DE}" destId="{AA2EB80A-C9B6-4A13-9E34-D9F559F1B77C}" srcOrd="0" destOrd="0" presId="urn:microsoft.com/office/officeart/2005/8/layout/list1"/>
    <dgm:cxn modelId="{6F5CE1DF-1EEF-41BF-9C4E-8650393775BC}" type="presParOf" srcId="{9945A971-5320-42DE-9FB7-A9F9AC2FE7DE}" destId="{B0D8BE66-F60D-40C0-B821-1CCBA624E5A5}" srcOrd="1" destOrd="0" presId="urn:microsoft.com/office/officeart/2005/8/layout/list1"/>
    <dgm:cxn modelId="{249BC146-E8CC-4B4F-946D-95FE0EE08F06}" type="presParOf" srcId="{7CA659A7-89AD-4BB3-B2D2-76DC48B49F98}" destId="{5A7FEA92-1D03-4976-A216-1AFC172B2819}" srcOrd="5" destOrd="0" presId="urn:microsoft.com/office/officeart/2005/8/layout/list1"/>
    <dgm:cxn modelId="{28186329-ECBB-432D-AB4C-ECB4385A956E}" type="presParOf" srcId="{7CA659A7-89AD-4BB3-B2D2-76DC48B49F98}" destId="{0C7FE354-39D7-4829-9A5D-3155D23AE408}" srcOrd="6" destOrd="0" presId="urn:microsoft.com/office/officeart/2005/8/layout/list1"/>
    <dgm:cxn modelId="{C2EB0CCA-32B8-42AD-8E75-47C3A776D899}" type="presParOf" srcId="{7CA659A7-89AD-4BB3-B2D2-76DC48B49F98}" destId="{1D304CFA-8797-4A35-BFFC-2593DF3BCE2F}" srcOrd="7" destOrd="0" presId="urn:microsoft.com/office/officeart/2005/8/layout/list1"/>
    <dgm:cxn modelId="{5BCF225D-0AF8-4E35-A9F9-C45869D919CF}" type="presParOf" srcId="{7CA659A7-89AD-4BB3-B2D2-76DC48B49F98}" destId="{449EE631-9CA7-496A-BB43-C5CC2AE2944B}" srcOrd="8" destOrd="0" presId="urn:microsoft.com/office/officeart/2005/8/layout/list1"/>
    <dgm:cxn modelId="{3A19E8BE-D7F4-4476-BFF9-AF13F1E55E59}" type="presParOf" srcId="{449EE631-9CA7-496A-BB43-C5CC2AE2944B}" destId="{F2F89D85-FDEA-42A3-89D2-FC75540167C5}" srcOrd="0" destOrd="0" presId="urn:microsoft.com/office/officeart/2005/8/layout/list1"/>
    <dgm:cxn modelId="{9ADEE848-1DF8-474A-BC9E-8655EB79085B}" type="presParOf" srcId="{449EE631-9CA7-496A-BB43-C5CC2AE2944B}" destId="{9125DE1E-7D27-4793-8A37-72738DF3653F}" srcOrd="1" destOrd="0" presId="urn:microsoft.com/office/officeart/2005/8/layout/list1"/>
    <dgm:cxn modelId="{3F5777DC-753C-4C52-9A6F-52124231E3EA}" type="presParOf" srcId="{7CA659A7-89AD-4BB3-B2D2-76DC48B49F98}" destId="{0E2649AB-C11C-4937-AD26-36DC4D49EC6F}" srcOrd="9" destOrd="0" presId="urn:microsoft.com/office/officeart/2005/8/layout/list1"/>
    <dgm:cxn modelId="{122059B3-4855-4F62-8F82-E0860D5E3DD4}" type="presParOf" srcId="{7CA659A7-89AD-4BB3-B2D2-76DC48B49F98}" destId="{C3338B38-F884-4BA8-B1D3-C2124758590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1335F0-72E6-4B79-9747-AB664204E6B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C8FFACA-D7F6-49AB-9FE7-53ABE80151DE}">
      <dgm:prSet custT="1"/>
      <dgm:spPr/>
      <dgm:t>
        <a:bodyPr/>
        <a:lstStyle/>
        <a:p>
          <a:pPr rtl="0"/>
          <a:r>
            <a:rPr lang="en-US" sz="2000" b="1" dirty="0" smtClean="0"/>
            <a:t>Background </a:t>
          </a:r>
          <a:endParaRPr lang="en-US" sz="2000" dirty="0"/>
        </a:p>
      </dgm:t>
    </dgm:pt>
    <dgm:pt modelId="{CEC37237-90AB-4523-B16D-19DD58F8E3BD}" type="parTrans" cxnId="{CE73DD9E-3AE9-48BB-94D0-F91329A5F91A}">
      <dgm:prSet/>
      <dgm:spPr/>
      <dgm:t>
        <a:bodyPr/>
        <a:lstStyle/>
        <a:p>
          <a:endParaRPr lang="en-US"/>
        </a:p>
      </dgm:t>
    </dgm:pt>
    <dgm:pt modelId="{161AB628-0331-49ED-90CD-A80B71516414}" type="sibTrans" cxnId="{CE73DD9E-3AE9-48BB-94D0-F91329A5F91A}">
      <dgm:prSet/>
      <dgm:spPr/>
      <dgm:t>
        <a:bodyPr/>
        <a:lstStyle/>
        <a:p>
          <a:endParaRPr lang="en-US"/>
        </a:p>
      </dgm:t>
    </dgm:pt>
    <dgm:pt modelId="{BB4C5ADA-935B-41E9-80DD-3F7F18383646}">
      <dgm:prSet/>
      <dgm:spPr/>
      <dgm:t>
        <a:bodyPr/>
        <a:lstStyle/>
        <a:p>
          <a:pPr rtl="0"/>
          <a:r>
            <a:rPr lang="en-US" dirty="0" smtClean="0"/>
            <a:t>Pushdown accounting is the practice of adjusting the stand-alone financial statements of an acquired entity (the “</a:t>
          </a:r>
          <a:r>
            <a:rPr lang="en-US" dirty="0" err="1" smtClean="0"/>
            <a:t>acquiree</a:t>
          </a:r>
          <a:r>
            <a:rPr lang="en-US" dirty="0" smtClean="0"/>
            <a:t>”) to reflect the accounting basis of the investor (or “acquirer”).</a:t>
          </a:r>
          <a:endParaRPr lang="en-US" dirty="0"/>
        </a:p>
      </dgm:t>
    </dgm:pt>
    <dgm:pt modelId="{D3374C02-F50B-4742-809D-C93CD8D58DA4}" type="parTrans" cxnId="{78E1FE26-0F6C-4DB5-89B7-953364C4DD2F}">
      <dgm:prSet/>
      <dgm:spPr/>
      <dgm:t>
        <a:bodyPr/>
        <a:lstStyle/>
        <a:p>
          <a:endParaRPr lang="en-US"/>
        </a:p>
      </dgm:t>
    </dgm:pt>
    <dgm:pt modelId="{8F784690-D169-49D6-A3FF-433522E0387A}" type="sibTrans" cxnId="{78E1FE26-0F6C-4DB5-89B7-953364C4DD2F}">
      <dgm:prSet/>
      <dgm:spPr/>
      <dgm:t>
        <a:bodyPr/>
        <a:lstStyle/>
        <a:p>
          <a:endParaRPr lang="en-US"/>
        </a:p>
      </dgm:t>
    </dgm:pt>
    <dgm:pt modelId="{B545BCBD-1C0A-4F9D-B6F4-41FC233937A6}">
      <dgm:prSet/>
      <dgm:spPr/>
      <dgm:t>
        <a:bodyPr/>
        <a:lstStyle/>
        <a:p>
          <a:pPr rtl="0"/>
          <a:r>
            <a:rPr lang="en-US" dirty="0" smtClean="0"/>
            <a:t>Such new basis is typically the fair value of the identifiable assets acquired and liabilities assumed.  </a:t>
          </a:r>
          <a:endParaRPr lang="en-US" dirty="0"/>
        </a:p>
      </dgm:t>
    </dgm:pt>
    <dgm:pt modelId="{2ED8DCCC-4EE2-45C1-BCC4-2C4BAF5A0DB0}" type="parTrans" cxnId="{04E4165D-D8EE-4411-B353-2BC92B12CB6F}">
      <dgm:prSet/>
      <dgm:spPr/>
      <dgm:t>
        <a:bodyPr/>
        <a:lstStyle/>
        <a:p>
          <a:endParaRPr lang="en-US"/>
        </a:p>
      </dgm:t>
    </dgm:pt>
    <dgm:pt modelId="{18BAD302-F265-46EF-BB6B-65FC32980CC7}" type="sibTrans" cxnId="{04E4165D-D8EE-4411-B353-2BC92B12CB6F}">
      <dgm:prSet/>
      <dgm:spPr/>
      <dgm:t>
        <a:bodyPr/>
        <a:lstStyle/>
        <a:p>
          <a:endParaRPr lang="en-US"/>
        </a:p>
      </dgm:t>
    </dgm:pt>
    <dgm:pt modelId="{6B230D9F-D248-4331-B60F-B0FABEB47089}">
      <dgm:prSet/>
      <dgm:spPr/>
      <dgm:t>
        <a:bodyPr/>
        <a:lstStyle/>
        <a:p>
          <a:pPr rtl="0"/>
          <a:r>
            <a:rPr lang="en-US" dirty="0" smtClean="0"/>
            <a:t>Under current U.S. GAAP, there is limited guidance for determining when, if ever, pushdown accounting should be applied. </a:t>
          </a:r>
          <a:endParaRPr lang="en-US" dirty="0"/>
        </a:p>
      </dgm:t>
    </dgm:pt>
    <dgm:pt modelId="{BA5F7917-A9EE-4B51-9358-79250C3592D2}" type="parTrans" cxnId="{9F503C8F-4C20-45A2-86C2-F136A176324D}">
      <dgm:prSet/>
      <dgm:spPr/>
      <dgm:t>
        <a:bodyPr/>
        <a:lstStyle/>
        <a:p>
          <a:endParaRPr lang="en-US"/>
        </a:p>
      </dgm:t>
    </dgm:pt>
    <dgm:pt modelId="{A016CCDC-349C-4FE8-8BE4-8B3D8B028350}" type="sibTrans" cxnId="{9F503C8F-4C20-45A2-86C2-F136A176324D}">
      <dgm:prSet/>
      <dgm:spPr/>
      <dgm:t>
        <a:bodyPr/>
        <a:lstStyle/>
        <a:p>
          <a:endParaRPr lang="en-US"/>
        </a:p>
      </dgm:t>
    </dgm:pt>
    <dgm:pt modelId="{B2944A61-73F5-4BAF-8FB5-DD75568E41BB}">
      <dgm:prSet/>
      <dgm:spPr/>
      <dgm:t>
        <a:bodyPr/>
        <a:lstStyle/>
        <a:p>
          <a:pPr rtl="0"/>
          <a:r>
            <a:rPr lang="en-US" dirty="0" smtClean="0"/>
            <a:t>The SEC has provided guidance for SEC registrants on pushdown accounting, which indicates that if a purchase transaction results in an entity becoming substantially wholly owned, its standalone financial statements should be adjusted to reflect the basis of accounting of the acquirer. </a:t>
          </a:r>
          <a:endParaRPr lang="en-US" dirty="0"/>
        </a:p>
      </dgm:t>
    </dgm:pt>
    <dgm:pt modelId="{E42921E8-1AA8-43F8-A6E6-DAB3D6698F44}" type="parTrans" cxnId="{54924205-953B-4594-AC32-36D30CE9FD0F}">
      <dgm:prSet/>
      <dgm:spPr/>
      <dgm:t>
        <a:bodyPr/>
        <a:lstStyle/>
        <a:p>
          <a:endParaRPr lang="en-US"/>
        </a:p>
      </dgm:t>
    </dgm:pt>
    <dgm:pt modelId="{13F55927-5B50-40F1-9614-65984778C37D}" type="sibTrans" cxnId="{54924205-953B-4594-AC32-36D30CE9FD0F}">
      <dgm:prSet/>
      <dgm:spPr/>
      <dgm:t>
        <a:bodyPr/>
        <a:lstStyle/>
        <a:p>
          <a:endParaRPr lang="en-US"/>
        </a:p>
      </dgm:t>
    </dgm:pt>
    <dgm:pt modelId="{C6C1D4AA-CC2C-461B-95BE-25705E29C57C}" type="pres">
      <dgm:prSet presAssocID="{AE1335F0-72E6-4B79-9747-AB664204E6B1}" presName="linear" presStyleCnt="0">
        <dgm:presLayoutVars>
          <dgm:animLvl val="lvl"/>
          <dgm:resizeHandles val="exact"/>
        </dgm:presLayoutVars>
      </dgm:prSet>
      <dgm:spPr/>
      <dgm:t>
        <a:bodyPr/>
        <a:lstStyle/>
        <a:p>
          <a:endParaRPr lang="en-US"/>
        </a:p>
      </dgm:t>
    </dgm:pt>
    <dgm:pt modelId="{EB66A0BA-86F9-4FE7-BA2D-EBCFEB9A66C6}" type="pres">
      <dgm:prSet presAssocID="{2C8FFACA-D7F6-49AB-9FE7-53ABE80151DE}" presName="parentText" presStyleLbl="node1" presStyleIdx="0" presStyleCnt="1">
        <dgm:presLayoutVars>
          <dgm:chMax val="0"/>
          <dgm:bulletEnabled val="1"/>
        </dgm:presLayoutVars>
      </dgm:prSet>
      <dgm:spPr/>
      <dgm:t>
        <a:bodyPr/>
        <a:lstStyle/>
        <a:p>
          <a:endParaRPr lang="en-US"/>
        </a:p>
      </dgm:t>
    </dgm:pt>
    <dgm:pt modelId="{EB6EC7CD-D33F-45D0-AB43-F9A2CE134E1D}" type="pres">
      <dgm:prSet presAssocID="{2C8FFACA-D7F6-49AB-9FE7-53ABE80151DE}" presName="childText" presStyleLbl="revTx" presStyleIdx="0" presStyleCnt="1">
        <dgm:presLayoutVars>
          <dgm:bulletEnabled val="1"/>
        </dgm:presLayoutVars>
      </dgm:prSet>
      <dgm:spPr/>
      <dgm:t>
        <a:bodyPr/>
        <a:lstStyle/>
        <a:p>
          <a:endParaRPr lang="en-US"/>
        </a:p>
      </dgm:t>
    </dgm:pt>
  </dgm:ptLst>
  <dgm:cxnLst>
    <dgm:cxn modelId="{E1082666-8993-43B1-A930-C6736F44C142}" type="presOf" srcId="{AE1335F0-72E6-4B79-9747-AB664204E6B1}" destId="{C6C1D4AA-CC2C-461B-95BE-25705E29C57C}" srcOrd="0" destOrd="0" presId="urn:microsoft.com/office/officeart/2005/8/layout/vList2"/>
    <dgm:cxn modelId="{11D84CD4-DE61-4CE0-A270-6C67E7D65E93}" type="presOf" srcId="{2C8FFACA-D7F6-49AB-9FE7-53ABE80151DE}" destId="{EB66A0BA-86F9-4FE7-BA2D-EBCFEB9A66C6}" srcOrd="0" destOrd="0" presId="urn:microsoft.com/office/officeart/2005/8/layout/vList2"/>
    <dgm:cxn modelId="{8E061483-16A1-49F0-894E-AE4F5E6BA6C9}" type="presOf" srcId="{BB4C5ADA-935B-41E9-80DD-3F7F18383646}" destId="{EB6EC7CD-D33F-45D0-AB43-F9A2CE134E1D}" srcOrd="0" destOrd="0" presId="urn:microsoft.com/office/officeart/2005/8/layout/vList2"/>
    <dgm:cxn modelId="{9F503C8F-4C20-45A2-86C2-F136A176324D}" srcId="{2C8FFACA-D7F6-49AB-9FE7-53ABE80151DE}" destId="{6B230D9F-D248-4331-B60F-B0FABEB47089}" srcOrd="2" destOrd="0" parTransId="{BA5F7917-A9EE-4B51-9358-79250C3592D2}" sibTransId="{A016CCDC-349C-4FE8-8BE4-8B3D8B028350}"/>
    <dgm:cxn modelId="{78E1FE26-0F6C-4DB5-89B7-953364C4DD2F}" srcId="{2C8FFACA-D7F6-49AB-9FE7-53ABE80151DE}" destId="{BB4C5ADA-935B-41E9-80DD-3F7F18383646}" srcOrd="0" destOrd="0" parTransId="{D3374C02-F50B-4742-809D-C93CD8D58DA4}" sibTransId="{8F784690-D169-49D6-A3FF-433522E0387A}"/>
    <dgm:cxn modelId="{551215A6-8E16-4F90-8140-1444C4CFBB4C}" type="presOf" srcId="{B2944A61-73F5-4BAF-8FB5-DD75568E41BB}" destId="{EB6EC7CD-D33F-45D0-AB43-F9A2CE134E1D}" srcOrd="0" destOrd="3" presId="urn:microsoft.com/office/officeart/2005/8/layout/vList2"/>
    <dgm:cxn modelId="{4261F0FA-42F7-42DE-A23C-826604C46B88}" type="presOf" srcId="{6B230D9F-D248-4331-B60F-B0FABEB47089}" destId="{EB6EC7CD-D33F-45D0-AB43-F9A2CE134E1D}" srcOrd="0" destOrd="2" presId="urn:microsoft.com/office/officeart/2005/8/layout/vList2"/>
    <dgm:cxn modelId="{CE73DD9E-3AE9-48BB-94D0-F91329A5F91A}" srcId="{AE1335F0-72E6-4B79-9747-AB664204E6B1}" destId="{2C8FFACA-D7F6-49AB-9FE7-53ABE80151DE}" srcOrd="0" destOrd="0" parTransId="{CEC37237-90AB-4523-B16D-19DD58F8E3BD}" sibTransId="{161AB628-0331-49ED-90CD-A80B71516414}"/>
    <dgm:cxn modelId="{54924205-953B-4594-AC32-36D30CE9FD0F}" srcId="{2C8FFACA-D7F6-49AB-9FE7-53ABE80151DE}" destId="{B2944A61-73F5-4BAF-8FB5-DD75568E41BB}" srcOrd="3" destOrd="0" parTransId="{E42921E8-1AA8-43F8-A6E6-DAB3D6698F44}" sibTransId="{13F55927-5B50-40F1-9614-65984778C37D}"/>
    <dgm:cxn modelId="{04E4165D-D8EE-4411-B353-2BC92B12CB6F}" srcId="{2C8FFACA-D7F6-49AB-9FE7-53ABE80151DE}" destId="{B545BCBD-1C0A-4F9D-B6F4-41FC233937A6}" srcOrd="1" destOrd="0" parTransId="{2ED8DCCC-4EE2-45C1-BCC4-2C4BAF5A0DB0}" sibTransId="{18BAD302-F265-46EF-BB6B-65FC32980CC7}"/>
    <dgm:cxn modelId="{85EA3875-0902-415B-B242-0F8A78E9FC8D}" type="presOf" srcId="{B545BCBD-1C0A-4F9D-B6F4-41FC233937A6}" destId="{EB6EC7CD-D33F-45D0-AB43-F9A2CE134E1D}" srcOrd="0" destOrd="1" presId="urn:microsoft.com/office/officeart/2005/8/layout/vList2"/>
    <dgm:cxn modelId="{5E3894BF-F345-4077-AD12-25215AB1F93D}" type="presParOf" srcId="{C6C1D4AA-CC2C-461B-95BE-25705E29C57C}" destId="{EB66A0BA-86F9-4FE7-BA2D-EBCFEB9A66C6}" srcOrd="0" destOrd="0" presId="urn:microsoft.com/office/officeart/2005/8/layout/vList2"/>
    <dgm:cxn modelId="{2F616EF0-62E3-42AD-975F-B8C49764943D}" type="presParOf" srcId="{C6C1D4AA-CC2C-461B-95BE-25705E29C57C}" destId="{EB6EC7CD-D33F-45D0-AB43-F9A2CE134E1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D97371-1093-42C6-80CA-BDA222B66407}" type="doc">
      <dgm:prSet loTypeId="urn:microsoft.com/office/officeart/2005/8/layout/vList2" loCatId="list" qsTypeId="urn:microsoft.com/office/officeart/2005/8/quickstyle/3d1" qsCatId="3D" csTypeId="urn:microsoft.com/office/officeart/2005/8/colors/accent4_3" csCatId="accent4" phldr="1"/>
      <dgm:spPr/>
      <dgm:t>
        <a:bodyPr/>
        <a:lstStyle/>
        <a:p>
          <a:endParaRPr lang="en-US"/>
        </a:p>
      </dgm:t>
    </dgm:pt>
    <dgm:pt modelId="{6B960274-D61F-4FDC-9BE3-E540939A97B1}">
      <dgm:prSet custT="1"/>
      <dgm:spPr/>
      <dgm:t>
        <a:bodyPr/>
        <a:lstStyle/>
        <a:p>
          <a:pPr algn="l" rtl="0"/>
          <a:r>
            <a:rPr lang="en-US" sz="2400" b="0" dirty="0" smtClean="0"/>
            <a:t>Private companies can elect not to recognize separately from goodwill the following intangible assets:</a:t>
          </a:r>
          <a:endParaRPr lang="en-US" sz="2400" dirty="0"/>
        </a:p>
      </dgm:t>
    </dgm:pt>
    <dgm:pt modelId="{0A754F21-5E63-4EB5-94AE-C1DAF72679E7}" type="parTrans" cxnId="{8767C423-EB8D-4A64-A6C0-1EF2142A7B5A}">
      <dgm:prSet/>
      <dgm:spPr/>
      <dgm:t>
        <a:bodyPr/>
        <a:lstStyle/>
        <a:p>
          <a:endParaRPr lang="en-US"/>
        </a:p>
      </dgm:t>
    </dgm:pt>
    <dgm:pt modelId="{D803CA5A-25DE-4DC2-8F07-565B4EB8F077}" type="sibTrans" cxnId="{8767C423-EB8D-4A64-A6C0-1EF2142A7B5A}">
      <dgm:prSet/>
      <dgm:spPr/>
      <dgm:t>
        <a:bodyPr/>
        <a:lstStyle/>
        <a:p>
          <a:endParaRPr lang="en-US"/>
        </a:p>
      </dgm:t>
    </dgm:pt>
    <dgm:pt modelId="{7D95C06A-39A5-45AA-9C4E-70F77F1F70FF}">
      <dgm:prSet custT="1"/>
      <dgm:spPr>
        <a:solidFill>
          <a:srgbClr val="E7E8EE"/>
        </a:solidFill>
      </dgm:spPr>
      <dgm:t>
        <a:bodyPr/>
        <a:lstStyle/>
        <a:p>
          <a:pPr algn="l" rtl="0"/>
          <a:endParaRPr lang="en-US" sz="2200" dirty="0"/>
        </a:p>
      </dgm:t>
    </dgm:pt>
    <dgm:pt modelId="{7B1BE475-860D-4EE2-B577-C7185E9513C1}" type="parTrans" cxnId="{9CFB8180-C9D4-4B6E-B86C-24C68AC1AB62}">
      <dgm:prSet/>
      <dgm:spPr/>
      <dgm:t>
        <a:bodyPr/>
        <a:lstStyle/>
        <a:p>
          <a:endParaRPr lang="en-US"/>
        </a:p>
      </dgm:t>
    </dgm:pt>
    <dgm:pt modelId="{6DDDBA80-249F-4424-824A-30B3BE7EF393}" type="sibTrans" cxnId="{9CFB8180-C9D4-4B6E-B86C-24C68AC1AB62}">
      <dgm:prSet/>
      <dgm:spPr/>
      <dgm:t>
        <a:bodyPr/>
        <a:lstStyle/>
        <a:p>
          <a:endParaRPr lang="en-US"/>
        </a:p>
      </dgm:t>
    </dgm:pt>
    <dgm:pt modelId="{10B86017-DF33-46A6-90D2-422978A4D36E}">
      <dgm:prSet custT="1"/>
      <dgm:spPr>
        <a:solidFill>
          <a:srgbClr val="E7E8EE"/>
        </a:solidFill>
      </dgm:spPr>
      <dgm:t>
        <a:bodyPr/>
        <a:lstStyle/>
        <a:p>
          <a:pPr rtl="0"/>
          <a:r>
            <a:rPr lang="en-US" sz="2200" b="0" dirty="0" smtClean="0">
              <a:latin typeface="+mn-lt"/>
              <a:ea typeface="+mn-ea"/>
              <a:cs typeface="+mn-cs"/>
            </a:rPr>
            <a:t>Noncompetition agreements</a:t>
          </a:r>
          <a:endParaRPr lang="en-US" sz="2200" b="1" dirty="0"/>
        </a:p>
      </dgm:t>
    </dgm:pt>
    <dgm:pt modelId="{A00BEE08-1A0C-459A-B2D1-FFEFB2D5F597}" type="parTrans" cxnId="{14A45ECE-1A8C-4A3F-B387-045848C24FCD}">
      <dgm:prSet/>
      <dgm:spPr/>
      <dgm:t>
        <a:bodyPr/>
        <a:lstStyle/>
        <a:p>
          <a:endParaRPr lang="en-US"/>
        </a:p>
      </dgm:t>
    </dgm:pt>
    <dgm:pt modelId="{0D2A5DCB-AA8F-4372-B7E0-15270E2ECEE7}" type="sibTrans" cxnId="{14A45ECE-1A8C-4A3F-B387-045848C24FCD}">
      <dgm:prSet/>
      <dgm:spPr/>
      <dgm:t>
        <a:bodyPr/>
        <a:lstStyle/>
        <a:p>
          <a:endParaRPr lang="en-US"/>
        </a:p>
      </dgm:t>
    </dgm:pt>
    <dgm:pt modelId="{4B22D1A3-FE4F-4C6E-B8F8-68002948B373}">
      <dgm:prSet custT="1"/>
      <dgm:spPr>
        <a:solidFill>
          <a:srgbClr val="E7E8EE"/>
        </a:solidFill>
      </dgm:spPr>
      <dgm:t>
        <a:bodyPr/>
        <a:lstStyle/>
        <a:p>
          <a:pPr rtl="0"/>
          <a:endParaRPr lang="en-US" sz="2200" b="1" dirty="0"/>
        </a:p>
      </dgm:t>
    </dgm:pt>
    <dgm:pt modelId="{116FE9CA-F495-40B9-B58E-7C4A14DD2EC7}" type="parTrans" cxnId="{17CB46D7-17EA-424C-9BAC-7E0066E0EFE6}">
      <dgm:prSet/>
      <dgm:spPr/>
      <dgm:t>
        <a:bodyPr/>
        <a:lstStyle/>
        <a:p>
          <a:endParaRPr lang="en-US"/>
        </a:p>
      </dgm:t>
    </dgm:pt>
    <dgm:pt modelId="{15931BA6-9486-4019-9BA1-AA09224FEC07}" type="sibTrans" cxnId="{17CB46D7-17EA-424C-9BAC-7E0066E0EFE6}">
      <dgm:prSet/>
      <dgm:spPr/>
      <dgm:t>
        <a:bodyPr/>
        <a:lstStyle/>
        <a:p>
          <a:endParaRPr lang="en-US"/>
        </a:p>
      </dgm:t>
    </dgm:pt>
    <dgm:pt modelId="{F25164FB-7BC3-4FEB-9548-6965ABFC60F2}">
      <dgm:prSet custT="1"/>
      <dgm:spPr>
        <a:solidFill>
          <a:srgbClr val="E7E8EE"/>
        </a:solidFill>
      </dgm:spPr>
      <dgm:t>
        <a:bodyPr/>
        <a:lstStyle/>
        <a:p>
          <a:pPr algn="l" rtl="0"/>
          <a:endParaRPr lang="en-US" sz="2200" b="0" dirty="0"/>
        </a:p>
      </dgm:t>
    </dgm:pt>
    <dgm:pt modelId="{1C39A9EB-F71B-4050-A8C8-F01C4CE40A4B}" type="parTrans" cxnId="{971C3947-E8FF-4B75-AEDA-8FC0161F88C7}">
      <dgm:prSet/>
      <dgm:spPr/>
      <dgm:t>
        <a:bodyPr/>
        <a:lstStyle/>
        <a:p>
          <a:endParaRPr lang="en-US"/>
        </a:p>
      </dgm:t>
    </dgm:pt>
    <dgm:pt modelId="{2E3C6ED9-DC7C-4595-AE0E-7BE02FD93E8D}" type="sibTrans" cxnId="{971C3947-E8FF-4B75-AEDA-8FC0161F88C7}">
      <dgm:prSet/>
      <dgm:spPr/>
      <dgm:t>
        <a:bodyPr/>
        <a:lstStyle/>
        <a:p>
          <a:endParaRPr lang="en-US"/>
        </a:p>
      </dgm:t>
    </dgm:pt>
    <dgm:pt modelId="{72E90092-201B-4E5F-A837-673F7BE3E05A}">
      <dgm:prSet custT="1"/>
      <dgm:spPr>
        <a:solidFill>
          <a:srgbClr val="E7E8EE"/>
        </a:solidFill>
      </dgm:spPr>
      <dgm:t>
        <a:bodyPr/>
        <a:lstStyle/>
        <a:p>
          <a:pPr rtl="0"/>
          <a:r>
            <a:rPr lang="en-US" sz="2200" b="0" dirty="0" smtClean="0">
              <a:latin typeface="+mn-lt"/>
              <a:ea typeface="+mn-ea"/>
              <a:cs typeface="+mn-cs"/>
            </a:rPr>
            <a:t>Customer-related intangibles unless they are capable of being sold or licensed independently from other assets of the business*</a:t>
          </a:r>
          <a:endParaRPr lang="en-US" sz="2200" b="1" dirty="0"/>
        </a:p>
      </dgm:t>
    </dgm:pt>
    <dgm:pt modelId="{7E0572FB-216B-4D56-B51C-8FBC3CD9C706}" type="parTrans" cxnId="{CB31547A-9B31-4D50-AF0C-313751BB9F0A}">
      <dgm:prSet/>
      <dgm:spPr/>
      <dgm:t>
        <a:bodyPr/>
        <a:lstStyle/>
        <a:p>
          <a:endParaRPr lang="en-US"/>
        </a:p>
      </dgm:t>
    </dgm:pt>
    <dgm:pt modelId="{233D144C-0820-4CEE-9033-6AC0B1006CAF}" type="sibTrans" cxnId="{CB31547A-9B31-4D50-AF0C-313751BB9F0A}">
      <dgm:prSet/>
      <dgm:spPr/>
      <dgm:t>
        <a:bodyPr/>
        <a:lstStyle/>
        <a:p>
          <a:endParaRPr lang="en-US"/>
        </a:p>
      </dgm:t>
    </dgm:pt>
    <dgm:pt modelId="{491C571D-BAB4-44B5-AE35-1596BF5FF3EE}">
      <dgm:prSet custT="1"/>
      <dgm:spPr>
        <a:solidFill>
          <a:srgbClr val="E7E8EE"/>
        </a:solidFill>
      </dgm:spPr>
      <dgm:t>
        <a:bodyPr/>
        <a:lstStyle/>
        <a:p>
          <a:pPr rtl="0"/>
          <a:endParaRPr lang="en-US" sz="2200" b="1" dirty="0"/>
        </a:p>
      </dgm:t>
    </dgm:pt>
    <dgm:pt modelId="{4E883F00-37BF-4214-9E45-21C100F05C78}" type="parTrans" cxnId="{87651283-C2E3-4191-94CE-384D272D0C77}">
      <dgm:prSet/>
      <dgm:spPr/>
      <dgm:t>
        <a:bodyPr/>
        <a:lstStyle/>
        <a:p>
          <a:endParaRPr lang="en-US"/>
        </a:p>
      </dgm:t>
    </dgm:pt>
    <dgm:pt modelId="{1F7835AD-59BF-4612-90C9-D37D4E0D1217}" type="sibTrans" cxnId="{87651283-C2E3-4191-94CE-384D272D0C77}">
      <dgm:prSet/>
      <dgm:spPr/>
      <dgm:t>
        <a:bodyPr/>
        <a:lstStyle/>
        <a:p>
          <a:endParaRPr lang="en-US"/>
        </a:p>
      </dgm:t>
    </dgm:pt>
    <dgm:pt modelId="{12D949E9-77E8-46CD-A8C4-844704B4A3D3}" type="pres">
      <dgm:prSet presAssocID="{C6D97371-1093-42C6-80CA-BDA222B66407}" presName="linear" presStyleCnt="0">
        <dgm:presLayoutVars>
          <dgm:animLvl val="lvl"/>
          <dgm:resizeHandles val="exact"/>
        </dgm:presLayoutVars>
      </dgm:prSet>
      <dgm:spPr/>
      <dgm:t>
        <a:bodyPr/>
        <a:lstStyle/>
        <a:p>
          <a:endParaRPr lang="en-US"/>
        </a:p>
      </dgm:t>
    </dgm:pt>
    <dgm:pt modelId="{BD31A2B1-17B0-45FF-887C-96D2884F49DC}" type="pres">
      <dgm:prSet presAssocID="{6B960274-D61F-4FDC-9BE3-E540939A97B1}" presName="parentText" presStyleLbl="node1" presStyleIdx="0" presStyleCnt="1" custScaleY="158862" custLinFactY="-2507" custLinFactNeighborY="-100000">
        <dgm:presLayoutVars>
          <dgm:chMax val="0"/>
          <dgm:bulletEnabled val="1"/>
        </dgm:presLayoutVars>
      </dgm:prSet>
      <dgm:spPr/>
      <dgm:t>
        <a:bodyPr/>
        <a:lstStyle/>
        <a:p>
          <a:endParaRPr lang="en-US"/>
        </a:p>
      </dgm:t>
    </dgm:pt>
    <dgm:pt modelId="{6436DFEC-C5B8-4C76-ADA6-1B4328062EB0}" type="pres">
      <dgm:prSet presAssocID="{6B960274-D61F-4FDC-9BE3-E540939A97B1}" presName="childText" presStyleLbl="revTx" presStyleIdx="0" presStyleCnt="1" custScaleY="172693" custLinFactNeighborY="1836">
        <dgm:presLayoutVars>
          <dgm:bulletEnabled val="1"/>
        </dgm:presLayoutVars>
      </dgm:prSet>
      <dgm:spPr/>
      <dgm:t>
        <a:bodyPr/>
        <a:lstStyle/>
        <a:p>
          <a:endParaRPr lang="en-US"/>
        </a:p>
      </dgm:t>
    </dgm:pt>
  </dgm:ptLst>
  <dgm:cxnLst>
    <dgm:cxn modelId="{C94C4176-567A-4D41-A1FF-74B98BC3F6F6}" type="presOf" srcId="{F25164FB-7BC3-4FEB-9548-6965ABFC60F2}" destId="{6436DFEC-C5B8-4C76-ADA6-1B4328062EB0}" srcOrd="0" destOrd="5" presId="urn:microsoft.com/office/officeart/2005/8/layout/vList2"/>
    <dgm:cxn modelId="{14A45ECE-1A8C-4A3F-B387-045848C24FCD}" srcId="{6B960274-D61F-4FDC-9BE3-E540939A97B1}" destId="{10B86017-DF33-46A6-90D2-422978A4D36E}" srcOrd="3" destOrd="0" parTransId="{A00BEE08-1A0C-459A-B2D1-FFEFB2D5F597}" sibTransId="{0D2A5DCB-AA8F-4372-B7E0-15270E2ECEE7}"/>
    <dgm:cxn modelId="{3451C62D-B5AD-473E-A3E7-EDA922A701B5}" type="presOf" srcId="{72E90092-201B-4E5F-A837-673F7BE3E05A}" destId="{6436DFEC-C5B8-4C76-ADA6-1B4328062EB0}" srcOrd="0" destOrd="1" presId="urn:microsoft.com/office/officeart/2005/8/layout/vList2"/>
    <dgm:cxn modelId="{9CFB8180-C9D4-4B6E-B86C-24C68AC1AB62}" srcId="{6B960274-D61F-4FDC-9BE3-E540939A97B1}" destId="{7D95C06A-39A5-45AA-9C4E-70F77F1F70FF}" srcOrd="0" destOrd="0" parTransId="{7B1BE475-860D-4EE2-B577-C7185E9513C1}" sibTransId="{6DDDBA80-249F-4424-824A-30B3BE7EF393}"/>
    <dgm:cxn modelId="{B42F02E3-5C7C-4A0E-AE7A-122E428F412E}" type="presOf" srcId="{6B960274-D61F-4FDC-9BE3-E540939A97B1}" destId="{BD31A2B1-17B0-45FF-887C-96D2884F49DC}" srcOrd="0" destOrd="0" presId="urn:microsoft.com/office/officeart/2005/8/layout/vList2"/>
    <dgm:cxn modelId="{17CB46D7-17EA-424C-9BAC-7E0066E0EFE6}" srcId="{6B960274-D61F-4FDC-9BE3-E540939A97B1}" destId="{4B22D1A3-FE4F-4C6E-B8F8-68002948B373}" srcOrd="4" destOrd="0" parTransId="{116FE9CA-F495-40B9-B58E-7C4A14DD2EC7}" sibTransId="{15931BA6-9486-4019-9BA1-AA09224FEC07}"/>
    <dgm:cxn modelId="{8767C423-EB8D-4A64-A6C0-1EF2142A7B5A}" srcId="{C6D97371-1093-42C6-80CA-BDA222B66407}" destId="{6B960274-D61F-4FDC-9BE3-E540939A97B1}" srcOrd="0" destOrd="0" parTransId="{0A754F21-5E63-4EB5-94AE-C1DAF72679E7}" sibTransId="{D803CA5A-25DE-4DC2-8F07-565B4EB8F077}"/>
    <dgm:cxn modelId="{5B1ABB2F-7287-4CC4-BA68-4D458A812713}" type="presOf" srcId="{10B86017-DF33-46A6-90D2-422978A4D36E}" destId="{6436DFEC-C5B8-4C76-ADA6-1B4328062EB0}" srcOrd="0" destOrd="3" presId="urn:microsoft.com/office/officeart/2005/8/layout/vList2"/>
    <dgm:cxn modelId="{87651283-C2E3-4191-94CE-384D272D0C77}" srcId="{6B960274-D61F-4FDC-9BE3-E540939A97B1}" destId="{491C571D-BAB4-44B5-AE35-1596BF5FF3EE}" srcOrd="2" destOrd="0" parTransId="{4E883F00-37BF-4214-9E45-21C100F05C78}" sibTransId="{1F7835AD-59BF-4612-90C9-D37D4E0D1217}"/>
    <dgm:cxn modelId="{C84DB47D-1394-4947-9DB1-2ED934EB1CEE}" type="presOf" srcId="{4B22D1A3-FE4F-4C6E-B8F8-68002948B373}" destId="{6436DFEC-C5B8-4C76-ADA6-1B4328062EB0}" srcOrd="0" destOrd="4" presId="urn:microsoft.com/office/officeart/2005/8/layout/vList2"/>
    <dgm:cxn modelId="{8E61B7C7-2CFB-4795-B108-ACB9A4C15C95}" type="presOf" srcId="{7D95C06A-39A5-45AA-9C4E-70F77F1F70FF}" destId="{6436DFEC-C5B8-4C76-ADA6-1B4328062EB0}" srcOrd="0" destOrd="0" presId="urn:microsoft.com/office/officeart/2005/8/layout/vList2"/>
    <dgm:cxn modelId="{971C3947-E8FF-4B75-AEDA-8FC0161F88C7}" srcId="{6B960274-D61F-4FDC-9BE3-E540939A97B1}" destId="{F25164FB-7BC3-4FEB-9548-6965ABFC60F2}" srcOrd="5" destOrd="0" parTransId="{1C39A9EB-F71B-4050-A8C8-F01C4CE40A4B}" sibTransId="{2E3C6ED9-DC7C-4595-AE0E-7BE02FD93E8D}"/>
    <dgm:cxn modelId="{C1CC4E0B-A458-47FD-AC85-916832C65573}" type="presOf" srcId="{491C571D-BAB4-44B5-AE35-1596BF5FF3EE}" destId="{6436DFEC-C5B8-4C76-ADA6-1B4328062EB0}" srcOrd="0" destOrd="2" presId="urn:microsoft.com/office/officeart/2005/8/layout/vList2"/>
    <dgm:cxn modelId="{BBB24684-4497-4B74-90DB-B75E04D3ADC5}" type="presOf" srcId="{C6D97371-1093-42C6-80CA-BDA222B66407}" destId="{12D949E9-77E8-46CD-A8C4-844704B4A3D3}" srcOrd="0" destOrd="0" presId="urn:microsoft.com/office/officeart/2005/8/layout/vList2"/>
    <dgm:cxn modelId="{CB31547A-9B31-4D50-AF0C-313751BB9F0A}" srcId="{6B960274-D61F-4FDC-9BE3-E540939A97B1}" destId="{72E90092-201B-4E5F-A837-673F7BE3E05A}" srcOrd="1" destOrd="0" parTransId="{7E0572FB-216B-4D56-B51C-8FBC3CD9C706}" sibTransId="{233D144C-0820-4CEE-9033-6AC0B1006CAF}"/>
    <dgm:cxn modelId="{00605739-A62E-4F66-832F-83534D18176A}" type="presParOf" srcId="{12D949E9-77E8-46CD-A8C4-844704B4A3D3}" destId="{BD31A2B1-17B0-45FF-887C-96D2884F49DC}" srcOrd="0" destOrd="0" presId="urn:microsoft.com/office/officeart/2005/8/layout/vList2"/>
    <dgm:cxn modelId="{4F8E8936-E4F8-4EAB-BCA6-033A04B99BD4}" type="presParOf" srcId="{12D949E9-77E8-46CD-A8C4-844704B4A3D3}" destId="{6436DFEC-C5B8-4C76-ADA6-1B4328062EB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D97371-1093-42C6-80CA-BDA222B66407}" type="doc">
      <dgm:prSet loTypeId="urn:microsoft.com/office/officeart/2005/8/layout/vList6" loCatId="list" qsTypeId="urn:microsoft.com/office/officeart/2005/8/quickstyle/3d1" qsCatId="3D" csTypeId="urn:microsoft.com/office/officeart/2005/8/colors/accent4_3" csCatId="accent4" phldr="1"/>
      <dgm:spPr/>
      <dgm:t>
        <a:bodyPr/>
        <a:lstStyle/>
        <a:p>
          <a:endParaRPr lang="en-US"/>
        </a:p>
      </dgm:t>
    </dgm:pt>
    <dgm:pt modelId="{7A5D1814-E78E-4817-B616-215BDC410E00}">
      <dgm:prSet custT="1"/>
      <dgm:spPr/>
      <dgm:t>
        <a:bodyPr/>
        <a:lstStyle/>
        <a:p>
          <a:pPr algn="l" rtl="0"/>
          <a:r>
            <a:rPr lang="en-US" sz="1400" dirty="0" smtClean="0"/>
            <a:t>If elected, </a:t>
          </a:r>
          <a:r>
            <a:rPr lang="en-US" sz="1400" b="1" dirty="0" smtClean="0"/>
            <a:t>must</a:t>
          </a:r>
          <a:r>
            <a:rPr lang="en-US" sz="1400" b="0" dirty="0" smtClean="0"/>
            <a:t> also elect goodwill alternative in ASU 2014-02</a:t>
          </a:r>
          <a:endParaRPr lang="en-US" sz="1400" dirty="0"/>
        </a:p>
      </dgm:t>
    </dgm:pt>
    <dgm:pt modelId="{5F24AA52-00C6-44EC-836B-2A2EB1048FF1}" type="parTrans" cxnId="{500E35AB-B7DA-403E-B36D-72D4CC7B3363}">
      <dgm:prSet/>
      <dgm:spPr/>
      <dgm:t>
        <a:bodyPr/>
        <a:lstStyle/>
        <a:p>
          <a:endParaRPr lang="en-US" sz="1400"/>
        </a:p>
      </dgm:t>
    </dgm:pt>
    <dgm:pt modelId="{EFAF7262-C78D-4435-AA9A-26B9A1365D05}" type="sibTrans" cxnId="{500E35AB-B7DA-403E-B36D-72D4CC7B3363}">
      <dgm:prSet/>
      <dgm:spPr/>
      <dgm:t>
        <a:bodyPr/>
        <a:lstStyle/>
        <a:p>
          <a:endParaRPr lang="en-US" sz="1400"/>
        </a:p>
      </dgm:t>
    </dgm:pt>
    <dgm:pt modelId="{E75EB0A6-E854-4477-951C-BAE0D32E71FF}">
      <dgm:prSet custT="1"/>
      <dgm:spPr/>
      <dgm:t>
        <a:bodyPr/>
        <a:lstStyle/>
        <a:p>
          <a:pPr algn="l" rtl="0"/>
          <a:r>
            <a:rPr lang="en-US" sz="1400" dirty="0" smtClean="0"/>
            <a:t>Existing goodwill associated with previous transactions should be amortized prospectively as of the adoption of this alternative</a:t>
          </a:r>
          <a:endParaRPr lang="en-US" sz="1400" dirty="0"/>
        </a:p>
      </dgm:t>
    </dgm:pt>
    <dgm:pt modelId="{5E977E97-BB4E-4CE4-9903-66B2284B2BED}" type="parTrans" cxnId="{7CE4B87D-4B1A-43E4-8672-27DA63E155C0}">
      <dgm:prSet/>
      <dgm:spPr/>
      <dgm:t>
        <a:bodyPr/>
        <a:lstStyle/>
        <a:p>
          <a:endParaRPr lang="en-US" sz="1400"/>
        </a:p>
      </dgm:t>
    </dgm:pt>
    <dgm:pt modelId="{BB454B46-FB7F-4069-B7A5-F425D4A1A7D3}" type="sibTrans" cxnId="{7CE4B87D-4B1A-43E4-8672-27DA63E155C0}">
      <dgm:prSet/>
      <dgm:spPr/>
      <dgm:t>
        <a:bodyPr/>
        <a:lstStyle/>
        <a:p>
          <a:endParaRPr lang="en-US" sz="1400"/>
        </a:p>
      </dgm:t>
    </dgm:pt>
    <dgm:pt modelId="{40A42B82-01D6-46A2-A8DF-162EA5156144}">
      <dgm:prSet custT="1"/>
      <dgm:spPr/>
      <dgm:t>
        <a:bodyPr/>
        <a:lstStyle/>
        <a:p>
          <a:pPr algn="l" rtl="0"/>
          <a:endParaRPr lang="en-US" sz="1400" dirty="0"/>
        </a:p>
      </dgm:t>
    </dgm:pt>
    <dgm:pt modelId="{B22EE651-17B7-47FF-87B1-D8A7E613C235}" type="parTrans" cxnId="{1862D8C9-7FE2-421A-BFA3-196734A68BCA}">
      <dgm:prSet/>
      <dgm:spPr/>
      <dgm:t>
        <a:bodyPr/>
        <a:lstStyle/>
        <a:p>
          <a:endParaRPr lang="en-US" sz="1400"/>
        </a:p>
      </dgm:t>
    </dgm:pt>
    <dgm:pt modelId="{28277A4B-9862-4777-8683-9BB4E82E5F48}" type="sibTrans" cxnId="{1862D8C9-7FE2-421A-BFA3-196734A68BCA}">
      <dgm:prSet/>
      <dgm:spPr/>
      <dgm:t>
        <a:bodyPr/>
        <a:lstStyle/>
        <a:p>
          <a:endParaRPr lang="en-US" sz="1400"/>
        </a:p>
      </dgm:t>
    </dgm:pt>
    <dgm:pt modelId="{C745D68B-3554-4DE7-870C-B73C69E8E03F}">
      <dgm:prSet custT="1"/>
      <dgm:spPr/>
      <dgm:t>
        <a:bodyPr/>
        <a:lstStyle/>
        <a:p>
          <a:pPr rtl="0"/>
          <a:endParaRPr lang="en-US" sz="1400" dirty="0"/>
        </a:p>
      </dgm:t>
    </dgm:pt>
    <dgm:pt modelId="{821F321D-7FA4-487E-9F95-36638C3534F5}" type="parTrans" cxnId="{86883E8E-E7B8-4C06-8F31-8487CB108086}">
      <dgm:prSet/>
      <dgm:spPr/>
      <dgm:t>
        <a:bodyPr/>
        <a:lstStyle/>
        <a:p>
          <a:endParaRPr lang="en-US" sz="1400"/>
        </a:p>
      </dgm:t>
    </dgm:pt>
    <dgm:pt modelId="{3E1DDAD2-2339-42A3-88AE-C9EAA7153A8B}" type="sibTrans" cxnId="{86883E8E-E7B8-4C06-8F31-8487CB108086}">
      <dgm:prSet/>
      <dgm:spPr/>
      <dgm:t>
        <a:bodyPr/>
        <a:lstStyle/>
        <a:p>
          <a:endParaRPr lang="en-US" sz="1400"/>
        </a:p>
      </dgm:t>
    </dgm:pt>
    <dgm:pt modelId="{0F02F9E5-296B-4B4B-90D6-0328D99209F4}">
      <dgm:prSet custT="1"/>
      <dgm:spPr/>
      <dgm:t>
        <a:bodyPr/>
        <a:lstStyle/>
        <a:p>
          <a:pPr algn="l" rtl="0"/>
          <a:r>
            <a:rPr lang="en-US" sz="1400" dirty="0" smtClean="0"/>
            <a:t>New goodwill arising as a result of an in-scope transaction must be amortized</a:t>
          </a:r>
          <a:endParaRPr lang="en-US" sz="1400" dirty="0"/>
        </a:p>
      </dgm:t>
    </dgm:pt>
    <dgm:pt modelId="{3343C2B5-57CA-4607-84B8-BFC0DDCD80CD}" type="parTrans" cxnId="{6D819C74-445D-4DA1-AF77-CC1E2F77CF6B}">
      <dgm:prSet/>
      <dgm:spPr/>
      <dgm:t>
        <a:bodyPr/>
        <a:lstStyle/>
        <a:p>
          <a:endParaRPr lang="en-US" sz="1400"/>
        </a:p>
      </dgm:t>
    </dgm:pt>
    <dgm:pt modelId="{77CD7AB0-1ED6-4AC0-B640-080DC58D532B}" type="sibTrans" cxnId="{6D819C74-445D-4DA1-AF77-CC1E2F77CF6B}">
      <dgm:prSet/>
      <dgm:spPr/>
      <dgm:t>
        <a:bodyPr/>
        <a:lstStyle/>
        <a:p>
          <a:endParaRPr lang="en-US" sz="1400"/>
        </a:p>
      </dgm:t>
    </dgm:pt>
    <dgm:pt modelId="{AE0D96B3-3D13-430C-BB39-A416587450C7}">
      <dgm:prSet custT="1"/>
      <dgm:spPr/>
      <dgm:t>
        <a:bodyPr/>
        <a:lstStyle/>
        <a:p>
          <a:pPr algn="l" rtl="0"/>
          <a:endParaRPr lang="en-US" sz="1400" dirty="0"/>
        </a:p>
      </dgm:t>
    </dgm:pt>
    <dgm:pt modelId="{21A1AA53-3350-4C3F-BBC2-48747413712F}" type="parTrans" cxnId="{1E8C9777-2A25-44F9-AB71-70B71FD29045}">
      <dgm:prSet/>
      <dgm:spPr/>
      <dgm:t>
        <a:bodyPr/>
        <a:lstStyle/>
        <a:p>
          <a:endParaRPr lang="en-US" sz="1400"/>
        </a:p>
      </dgm:t>
    </dgm:pt>
    <dgm:pt modelId="{54DE79C8-739A-42B2-B850-0A02D069B5D6}" type="sibTrans" cxnId="{1E8C9777-2A25-44F9-AB71-70B71FD29045}">
      <dgm:prSet/>
      <dgm:spPr/>
      <dgm:t>
        <a:bodyPr/>
        <a:lstStyle/>
        <a:p>
          <a:endParaRPr lang="en-US" sz="1400"/>
        </a:p>
      </dgm:t>
    </dgm:pt>
    <dgm:pt modelId="{8BF27B15-1EDC-489D-B610-5DF892C23AF3}" type="pres">
      <dgm:prSet presAssocID="{C6D97371-1093-42C6-80CA-BDA222B66407}" presName="Name0" presStyleCnt="0">
        <dgm:presLayoutVars>
          <dgm:dir/>
          <dgm:animLvl val="lvl"/>
          <dgm:resizeHandles/>
        </dgm:presLayoutVars>
      </dgm:prSet>
      <dgm:spPr/>
      <dgm:t>
        <a:bodyPr/>
        <a:lstStyle/>
        <a:p>
          <a:endParaRPr lang="en-US"/>
        </a:p>
      </dgm:t>
    </dgm:pt>
    <dgm:pt modelId="{206FDC96-F327-4AA7-8937-D089A4F1041C}" type="pres">
      <dgm:prSet presAssocID="{7A5D1814-E78E-4817-B616-215BDC410E00}" presName="linNode" presStyleCnt="0"/>
      <dgm:spPr/>
    </dgm:pt>
    <dgm:pt modelId="{C0082D9F-3F2E-4FE5-848E-ABD11AB02379}" type="pres">
      <dgm:prSet presAssocID="{7A5D1814-E78E-4817-B616-215BDC410E00}" presName="parentShp" presStyleLbl="node1" presStyleIdx="0" presStyleCnt="1">
        <dgm:presLayoutVars>
          <dgm:bulletEnabled val="1"/>
        </dgm:presLayoutVars>
      </dgm:prSet>
      <dgm:spPr/>
      <dgm:t>
        <a:bodyPr/>
        <a:lstStyle/>
        <a:p>
          <a:endParaRPr lang="en-US"/>
        </a:p>
      </dgm:t>
    </dgm:pt>
    <dgm:pt modelId="{BC782EA1-CC15-4ABF-A1BA-36B188122539}" type="pres">
      <dgm:prSet presAssocID="{7A5D1814-E78E-4817-B616-215BDC410E00}" presName="childShp" presStyleLbl="bgAccFollowNode1" presStyleIdx="0" presStyleCnt="1">
        <dgm:presLayoutVars>
          <dgm:bulletEnabled val="1"/>
        </dgm:presLayoutVars>
      </dgm:prSet>
      <dgm:spPr/>
      <dgm:t>
        <a:bodyPr/>
        <a:lstStyle/>
        <a:p>
          <a:endParaRPr lang="en-US"/>
        </a:p>
      </dgm:t>
    </dgm:pt>
  </dgm:ptLst>
  <dgm:cxnLst>
    <dgm:cxn modelId="{500E35AB-B7DA-403E-B36D-72D4CC7B3363}" srcId="{C6D97371-1093-42C6-80CA-BDA222B66407}" destId="{7A5D1814-E78E-4817-B616-215BDC410E00}" srcOrd="0" destOrd="0" parTransId="{5F24AA52-00C6-44EC-836B-2A2EB1048FF1}" sibTransId="{EFAF7262-C78D-4435-AA9A-26B9A1365D05}"/>
    <dgm:cxn modelId="{0E8C36E7-2863-4085-9210-4BB0007676B5}" type="presOf" srcId="{0F02F9E5-296B-4B4B-90D6-0328D99209F4}" destId="{BC782EA1-CC15-4ABF-A1BA-36B188122539}" srcOrd="0" destOrd="1" presId="urn:microsoft.com/office/officeart/2005/8/layout/vList6"/>
    <dgm:cxn modelId="{6FFF7DB5-F52C-4BD1-A00F-DEE30FAFC977}" type="presOf" srcId="{E75EB0A6-E854-4477-951C-BAE0D32E71FF}" destId="{BC782EA1-CC15-4ABF-A1BA-36B188122539}" srcOrd="0" destOrd="3" presId="urn:microsoft.com/office/officeart/2005/8/layout/vList6"/>
    <dgm:cxn modelId="{C5237B09-1FA2-442B-A1E1-AD23DE4DB809}" type="presOf" srcId="{C6D97371-1093-42C6-80CA-BDA222B66407}" destId="{8BF27B15-1EDC-489D-B610-5DF892C23AF3}" srcOrd="0" destOrd="0" presId="urn:microsoft.com/office/officeart/2005/8/layout/vList6"/>
    <dgm:cxn modelId="{DA8B71F6-4285-400F-BB57-135DABF2780E}" type="presOf" srcId="{AE0D96B3-3D13-430C-BB39-A416587450C7}" destId="{BC782EA1-CC15-4ABF-A1BA-36B188122539}" srcOrd="0" destOrd="2" presId="urn:microsoft.com/office/officeart/2005/8/layout/vList6"/>
    <dgm:cxn modelId="{E3B4E24A-001E-4743-A9A2-EF840A2E01DA}" type="presOf" srcId="{7A5D1814-E78E-4817-B616-215BDC410E00}" destId="{C0082D9F-3F2E-4FE5-848E-ABD11AB02379}" srcOrd="0" destOrd="0" presId="urn:microsoft.com/office/officeart/2005/8/layout/vList6"/>
    <dgm:cxn modelId="{7A91F630-E3C9-4718-98C6-437C4090D4F3}" type="presOf" srcId="{40A42B82-01D6-46A2-A8DF-162EA5156144}" destId="{BC782EA1-CC15-4ABF-A1BA-36B188122539}" srcOrd="0" destOrd="0" presId="urn:microsoft.com/office/officeart/2005/8/layout/vList6"/>
    <dgm:cxn modelId="{1E8C9777-2A25-44F9-AB71-70B71FD29045}" srcId="{7A5D1814-E78E-4817-B616-215BDC410E00}" destId="{AE0D96B3-3D13-430C-BB39-A416587450C7}" srcOrd="2" destOrd="0" parTransId="{21A1AA53-3350-4C3F-BBC2-48747413712F}" sibTransId="{54DE79C8-739A-42B2-B850-0A02D069B5D6}"/>
    <dgm:cxn modelId="{6D819C74-445D-4DA1-AF77-CC1E2F77CF6B}" srcId="{7A5D1814-E78E-4817-B616-215BDC410E00}" destId="{0F02F9E5-296B-4B4B-90D6-0328D99209F4}" srcOrd="1" destOrd="0" parTransId="{3343C2B5-57CA-4607-84B8-BFC0DDCD80CD}" sibTransId="{77CD7AB0-1ED6-4AC0-B640-080DC58D532B}"/>
    <dgm:cxn modelId="{9DF0A489-D8CE-4DD0-A83F-A4AFAD6F5B14}" type="presOf" srcId="{C745D68B-3554-4DE7-870C-B73C69E8E03F}" destId="{BC782EA1-CC15-4ABF-A1BA-36B188122539}" srcOrd="0" destOrd="4" presId="urn:microsoft.com/office/officeart/2005/8/layout/vList6"/>
    <dgm:cxn modelId="{7CE4B87D-4B1A-43E4-8672-27DA63E155C0}" srcId="{7A5D1814-E78E-4817-B616-215BDC410E00}" destId="{E75EB0A6-E854-4477-951C-BAE0D32E71FF}" srcOrd="3" destOrd="0" parTransId="{5E977E97-BB4E-4CE4-9903-66B2284B2BED}" sibTransId="{BB454B46-FB7F-4069-B7A5-F425D4A1A7D3}"/>
    <dgm:cxn modelId="{1862D8C9-7FE2-421A-BFA3-196734A68BCA}" srcId="{7A5D1814-E78E-4817-B616-215BDC410E00}" destId="{40A42B82-01D6-46A2-A8DF-162EA5156144}" srcOrd="0" destOrd="0" parTransId="{B22EE651-17B7-47FF-87B1-D8A7E613C235}" sibTransId="{28277A4B-9862-4777-8683-9BB4E82E5F48}"/>
    <dgm:cxn modelId="{86883E8E-E7B8-4C06-8F31-8487CB108086}" srcId="{7A5D1814-E78E-4817-B616-215BDC410E00}" destId="{C745D68B-3554-4DE7-870C-B73C69E8E03F}" srcOrd="4" destOrd="0" parTransId="{821F321D-7FA4-487E-9F95-36638C3534F5}" sibTransId="{3E1DDAD2-2339-42A3-88AE-C9EAA7153A8B}"/>
    <dgm:cxn modelId="{DAF4687A-05B3-4629-9B37-6FCB17786C6C}" type="presParOf" srcId="{8BF27B15-1EDC-489D-B610-5DF892C23AF3}" destId="{206FDC96-F327-4AA7-8937-D089A4F1041C}" srcOrd="0" destOrd="0" presId="urn:microsoft.com/office/officeart/2005/8/layout/vList6"/>
    <dgm:cxn modelId="{3FFE9594-723B-4CCC-B838-DF2DA8584581}" type="presParOf" srcId="{206FDC96-F327-4AA7-8937-D089A4F1041C}" destId="{C0082D9F-3F2E-4FE5-848E-ABD11AB02379}" srcOrd="0" destOrd="0" presId="urn:microsoft.com/office/officeart/2005/8/layout/vList6"/>
    <dgm:cxn modelId="{3A6FE786-8F4A-4F9C-809A-CD311D2F1671}" type="presParOf" srcId="{206FDC96-F327-4AA7-8937-D089A4F1041C}" destId="{BC782EA1-CC15-4ABF-A1BA-36B18812253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5C647E-38BA-4BA4-855A-4F573A1A641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7004625-6EF5-4133-9D7C-D55D2A40DD48}">
      <dgm:prSet phldrT="[Text]" custT="1"/>
      <dgm:spPr/>
      <dgm:t>
        <a:bodyPr/>
        <a:lstStyle/>
        <a:p>
          <a:r>
            <a:rPr lang="en-US" sz="1600" dirty="0" smtClean="0"/>
            <a:t>Current U.S. GAAP – Costs paid to third-parties directly related to issuing debt presented </a:t>
          </a:r>
          <a:r>
            <a:rPr lang="en-US" sz="1600" smtClean="0"/>
            <a:t>as deferred charges (i.e., assets)</a:t>
          </a:r>
          <a:endParaRPr lang="en-US" sz="1600" dirty="0"/>
        </a:p>
      </dgm:t>
    </dgm:pt>
    <dgm:pt modelId="{62D7A76F-A36D-44A1-8EA7-FB081AF990F8}" type="parTrans" cxnId="{B2B0C62F-E6DC-4EA3-97F1-7419463BBCE6}">
      <dgm:prSet/>
      <dgm:spPr/>
      <dgm:t>
        <a:bodyPr/>
        <a:lstStyle/>
        <a:p>
          <a:endParaRPr lang="en-US" sz="1600"/>
        </a:p>
      </dgm:t>
    </dgm:pt>
    <dgm:pt modelId="{4AB7B1FB-2E5D-4256-A827-7C825C8B2E68}" type="sibTrans" cxnId="{B2B0C62F-E6DC-4EA3-97F1-7419463BBCE6}">
      <dgm:prSet/>
      <dgm:spPr/>
      <dgm:t>
        <a:bodyPr/>
        <a:lstStyle/>
        <a:p>
          <a:endParaRPr lang="en-US" sz="1600"/>
        </a:p>
      </dgm:t>
    </dgm:pt>
    <dgm:pt modelId="{F338CC17-467C-4DFA-ADD8-8687F9670011}">
      <dgm:prSet phldrT="[Text]" custT="1"/>
      <dgm:spPr/>
      <dgm:t>
        <a:bodyPr/>
        <a:lstStyle/>
        <a:p>
          <a:r>
            <a:rPr lang="en-US" sz="1600" dirty="0" smtClean="0"/>
            <a:t>ASU 2015-03 – Debt issuance costs presented in the balance sheet as a direct deduction from recognized debt liabilities</a:t>
          </a:r>
          <a:endParaRPr lang="en-US" sz="1600" dirty="0"/>
        </a:p>
      </dgm:t>
    </dgm:pt>
    <dgm:pt modelId="{D2E44AE7-9FE6-4562-B398-254E369B768D}" type="parTrans" cxnId="{C7EC2B97-70F8-4A11-A967-CF55508E1C4E}">
      <dgm:prSet/>
      <dgm:spPr/>
      <dgm:t>
        <a:bodyPr/>
        <a:lstStyle/>
        <a:p>
          <a:endParaRPr lang="en-US" sz="1600"/>
        </a:p>
      </dgm:t>
    </dgm:pt>
    <dgm:pt modelId="{27FEBCE1-8D90-4923-BB87-91D36E6E8B5A}" type="sibTrans" cxnId="{C7EC2B97-70F8-4A11-A967-CF55508E1C4E}">
      <dgm:prSet/>
      <dgm:spPr/>
      <dgm:t>
        <a:bodyPr/>
        <a:lstStyle/>
        <a:p>
          <a:endParaRPr lang="en-US" sz="1600"/>
        </a:p>
      </dgm:t>
    </dgm:pt>
    <dgm:pt modelId="{A6ED6C9F-1CE2-47A3-BBB2-6B3A1F73DB6A}">
      <dgm:prSet phldrT="[Text]" custT="1"/>
      <dgm:spPr/>
      <dgm:t>
        <a:bodyPr/>
        <a:lstStyle/>
        <a:p>
          <a:r>
            <a:rPr lang="en-US" sz="1600" dirty="0" smtClean="0"/>
            <a:t>Consistent with presentation of debt discounts</a:t>
          </a:r>
          <a:endParaRPr lang="en-US" sz="1600" dirty="0"/>
        </a:p>
      </dgm:t>
    </dgm:pt>
    <dgm:pt modelId="{78464F11-3D4C-4A28-8889-99D6EB3334C8}" type="parTrans" cxnId="{B2087318-BD4B-4399-AF3A-93DF61188277}">
      <dgm:prSet/>
      <dgm:spPr/>
      <dgm:t>
        <a:bodyPr/>
        <a:lstStyle/>
        <a:p>
          <a:endParaRPr lang="en-US" sz="1600"/>
        </a:p>
      </dgm:t>
    </dgm:pt>
    <dgm:pt modelId="{FF79B780-E78B-492D-8AE5-84AA0A3487E9}" type="sibTrans" cxnId="{B2087318-BD4B-4399-AF3A-93DF61188277}">
      <dgm:prSet/>
      <dgm:spPr/>
      <dgm:t>
        <a:bodyPr/>
        <a:lstStyle/>
        <a:p>
          <a:endParaRPr lang="en-US" sz="1600"/>
        </a:p>
      </dgm:t>
    </dgm:pt>
    <dgm:pt modelId="{07648DAB-6D0D-4435-B9E9-FC49A5F6E915}">
      <dgm:prSet phldrT="[Text]" custT="1"/>
      <dgm:spPr/>
      <dgm:t>
        <a:bodyPr/>
        <a:lstStyle/>
        <a:p>
          <a:r>
            <a:rPr lang="en-US" sz="1600" dirty="0" smtClean="0"/>
            <a:t>More closely aligns U.S. GAAP with IFRS</a:t>
          </a:r>
          <a:endParaRPr lang="en-US" sz="1600" dirty="0"/>
        </a:p>
      </dgm:t>
    </dgm:pt>
    <dgm:pt modelId="{C79AC2AC-F42B-4A58-A2C7-47A8CC84F5B4}" type="parTrans" cxnId="{E668CE38-6689-49DF-92AD-D141579F16A3}">
      <dgm:prSet/>
      <dgm:spPr/>
      <dgm:t>
        <a:bodyPr/>
        <a:lstStyle/>
        <a:p>
          <a:endParaRPr lang="en-US" sz="1600"/>
        </a:p>
      </dgm:t>
    </dgm:pt>
    <dgm:pt modelId="{07B2C4D6-8957-4C51-AA00-95EAE9F8C11A}" type="sibTrans" cxnId="{E668CE38-6689-49DF-92AD-D141579F16A3}">
      <dgm:prSet/>
      <dgm:spPr/>
      <dgm:t>
        <a:bodyPr/>
        <a:lstStyle/>
        <a:p>
          <a:endParaRPr lang="en-US" sz="1600"/>
        </a:p>
      </dgm:t>
    </dgm:pt>
    <dgm:pt modelId="{89579023-35B6-4EC7-92D1-FAB40DE68C71}">
      <dgm:prSet phldrT="[Text]" custT="1"/>
      <dgm:spPr/>
      <dgm:t>
        <a:bodyPr/>
        <a:lstStyle/>
        <a:p>
          <a:r>
            <a:rPr lang="en-US" sz="1600" dirty="0" smtClean="0"/>
            <a:t>Consistent with Concepts Statement 6</a:t>
          </a:r>
          <a:endParaRPr lang="en-US" sz="1600" dirty="0"/>
        </a:p>
      </dgm:t>
    </dgm:pt>
    <dgm:pt modelId="{4812AAC3-38F7-4E19-A3CE-716589A6AABF}" type="parTrans" cxnId="{084D1899-3B10-4D71-8414-E1EFD01A6A53}">
      <dgm:prSet/>
      <dgm:spPr/>
      <dgm:t>
        <a:bodyPr/>
        <a:lstStyle/>
        <a:p>
          <a:endParaRPr lang="en-US" sz="1600"/>
        </a:p>
      </dgm:t>
    </dgm:pt>
    <dgm:pt modelId="{3EB81CB5-1E75-4E6B-8908-34132C06718A}" type="sibTrans" cxnId="{084D1899-3B10-4D71-8414-E1EFD01A6A53}">
      <dgm:prSet/>
      <dgm:spPr/>
      <dgm:t>
        <a:bodyPr/>
        <a:lstStyle/>
        <a:p>
          <a:endParaRPr lang="en-US" sz="1600"/>
        </a:p>
      </dgm:t>
    </dgm:pt>
    <dgm:pt modelId="{B33AE11E-7CEB-49A6-9E8F-7E15F2D4BBA4}">
      <dgm:prSet phldrT="[Text]" custT="1"/>
      <dgm:spPr/>
      <dgm:t>
        <a:bodyPr/>
        <a:lstStyle/>
        <a:p>
          <a:r>
            <a:rPr lang="en-US" sz="1600" dirty="0" smtClean="0"/>
            <a:t>ASU does not address the presentation of debt issuance costs before the debt liability is recognized</a:t>
          </a:r>
          <a:endParaRPr lang="en-US" sz="1600" dirty="0"/>
        </a:p>
      </dgm:t>
    </dgm:pt>
    <dgm:pt modelId="{E17D8B0A-BCE7-443A-AF31-9A692FC22488}" type="parTrans" cxnId="{15AB67D5-FD93-4C67-8D15-F9CF041BCBFF}">
      <dgm:prSet/>
      <dgm:spPr/>
      <dgm:t>
        <a:bodyPr/>
        <a:lstStyle/>
        <a:p>
          <a:endParaRPr lang="en-US" sz="1600"/>
        </a:p>
      </dgm:t>
    </dgm:pt>
    <dgm:pt modelId="{35650A32-D6B7-4C13-8BA3-AE77909376C1}" type="sibTrans" cxnId="{15AB67D5-FD93-4C67-8D15-F9CF041BCBFF}">
      <dgm:prSet/>
      <dgm:spPr/>
      <dgm:t>
        <a:bodyPr/>
        <a:lstStyle/>
        <a:p>
          <a:endParaRPr lang="en-US" sz="1600"/>
        </a:p>
      </dgm:t>
    </dgm:pt>
    <dgm:pt modelId="{0AC12B20-06F1-4431-9A9C-A9F5EB025A90}">
      <dgm:prSet phldrT="[Text]" custT="1"/>
      <dgm:spPr/>
      <dgm:t>
        <a:bodyPr/>
        <a:lstStyle/>
        <a:p>
          <a:r>
            <a:rPr lang="en-US" sz="1600" dirty="0" smtClean="0"/>
            <a:t>Recognition and measurement guidance of debt issuance costs remains unchanged</a:t>
          </a:r>
          <a:endParaRPr lang="en-US" sz="1600" dirty="0"/>
        </a:p>
      </dgm:t>
    </dgm:pt>
    <dgm:pt modelId="{EF215021-9256-45B9-828A-18FDBC7BAB03}" type="parTrans" cxnId="{CAE472AA-5419-484B-9A29-F6A00B361342}">
      <dgm:prSet/>
      <dgm:spPr/>
      <dgm:t>
        <a:bodyPr/>
        <a:lstStyle/>
        <a:p>
          <a:endParaRPr lang="en-US" sz="1600"/>
        </a:p>
      </dgm:t>
    </dgm:pt>
    <dgm:pt modelId="{251850C2-5D77-44E4-AEF4-EA74D72D48DB}" type="sibTrans" cxnId="{CAE472AA-5419-484B-9A29-F6A00B361342}">
      <dgm:prSet/>
      <dgm:spPr/>
      <dgm:t>
        <a:bodyPr/>
        <a:lstStyle/>
        <a:p>
          <a:endParaRPr lang="en-US" sz="1600"/>
        </a:p>
      </dgm:t>
    </dgm:pt>
    <dgm:pt modelId="{C9B006FE-6549-49F0-BEED-4DAE013365A9}">
      <dgm:prSet phldrT="[Text]" custT="1"/>
      <dgm:spPr/>
      <dgm:t>
        <a:bodyPr/>
        <a:lstStyle/>
        <a:p>
          <a:r>
            <a:rPr lang="en-US" sz="1600" dirty="0" smtClean="0"/>
            <a:t>Continue to track debt issuance costs separately from debt discounts</a:t>
          </a:r>
          <a:endParaRPr lang="en-US" sz="1600" dirty="0"/>
        </a:p>
      </dgm:t>
    </dgm:pt>
    <dgm:pt modelId="{B868BB87-AFFB-425E-91D4-591B1281F88A}" type="parTrans" cxnId="{39F844AA-F66D-482E-8FD2-472023FDAB12}">
      <dgm:prSet/>
      <dgm:spPr/>
      <dgm:t>
        <a:bodyPr/>
        <a:lstStyle/>
        <a:p>
          <a:endParaRPr lang="en-US" sz="1600"/>
        </a:p>
      </dgm:t>
    </dgm:pt>
    <dgm:pt modelId="{2071924F-A8C8-4297-AA83-67A92838EA95}" type="sibTrans" cxnId="{39F844AA-F66D-482E-8FD2-472023FDAB12}">
      <dgm:prSet/>
      <dgm:spPr/>
      <dgm:t>
        <a:bodyPr/>
        <a:lstStyle/>
        <a:p>
          <a:endParaRPr lang="en-US" sz="1600"/>
        </a:p>
      </dgm:t>
    </dgm:pt>
    <dgm:pt modelId="{5637562E-8C15-4D0B-911D-356BB797BECE}" type="pres">
      <dgm:prSet presAssocID="{505C647E-38BA-4BA4-855A-4F573A1A6414}" presName="linear" presStyleCnt="0">
        <dgm:presLayoutVars>
          <dgm:animLvl val="lvl"/>
          <dgm:resizeHandles val="exact"/>
        </dgm:presLayoutVars>
      </dgm:prSet>
      <dgm:spPr/>
      <dgm:t>
        <a:bodyPr/>
        <a:lstStyle/>
        <a:p>
          <a:endParaRPr lang="en-US"/>
        </a:p>
      </dgm:t>
    </dgm:pt>
    <dgm:pt modelId="{C960C8C5-DC63-4828-8BCF-C69AC39855A8}" type="pres">
      <dgm:prSet presAssocID="{37004625-6EF5-4133-9D7C-D55D2A40DD48}" presName="parentText" presStyleLbl="node1" presStyleIdx="0" presStyleCnt="4" custScaleY="86016">
        <dgm:presLayoutVars>
          <dgm:chMax val="0"/>
          <dgm:bulletEnabled val="1"/>
        </dgm:presLayoutVars>
      </dgm:prSet>
      <dgm:spPr/>
      <dgm:t>
        <a:bodyPr/>
        <a:lstStyle/>
        <a:p>
          <a:endParaRPr lang="en-US"/>
        </a:p>
      </dgm:t>
    </dgm:pt>
    <dgm:pt modelId="{C69FEA40-6EF1-4B68-ABD5-82DB88FED2DA}" type="pres">
      <dgm:prSet presAssocID="{4AB7B1FB-2E5D-4256-A827-7C825C8B2E68}" presName="spacer" presStyleCnt="0"/>
      <dgm:spPr/>
    </dgm:pt>
    <dgm:pt modelId="{3862476C-0597-4559-BAED-4FBCB1ECE1C8}" type="pres">
      <dgm:prSet presAssocID="{F338CC17-467C-4DFA-ADD8-8687F9670011}" presName="parentText" presStyleLbl="node1" presStyleIdx="1" presStyleCnt="4" custScaleY="89519">
        <dgm:presLayoutVars>
          <dgm:chMax val="0"/>
          <dgm:bulletEnabled val="1"/>
        </dgm:presLayoutVars>
      </dgm:prSet>
      <dgm:spPr/>
      <dgm:t>
        <a:bodyPr/>
        <a:lstStyle/>
        <a:p>
          <a:endParaRPr lang="en-US"/>
        </a:p>
      </dgm:t>
    </dgm:pt>
    <dgm:pt modelId="{070CE542-E7F3-47D8-B64C-00B460F1812D}" type="pres">
      <dgm:prSet presAssocID="{F338CC17-467C-4DFA-ADD8-8687F9670011}" presName="childText" presStyleLbl="revTx" presStyleIdx="0" presStyleCnt="2">
        <dgm:presLayoutVars>
          <dgm:bulletEnabled val="1"/>
        </dgm:presLayoutVars>
      </dgm:prSet>
      <dgm:spPr/>
      <dgm:t>
        <a:bodyPr/>
        <a:lstStyle/>
        <a:p>
          <a:endParaRPr lang="en-US"/>
        </a:p>
      </dgm:t>
    </dgm:pt>
    <dgm:pt modelId="{226D6B7D-1B5D-4168-B9ED-12755F808A64}" type="pres">
      <dgm:prSet presAssocID="{B33AE11E-7CEB-49A6-9E8F-7E15F2D4BBA4}" presName="parentText" presStyleLbl="node1" presStyleIdx="2" presStyleCnt="4" custScaleY="83872">
        <dgm:presLayoutVars>
          <dgm:chMax val="0"/>
          <dgm:bulletEnabled val="1"/>
        </dgm:presLayoutVars>
      </dgm:prSet>
      <dgm:spPr/>
      <dgm:t>
        <a:bodyPr/>
        <a:lstStyle/>
        <a:p>
          <a:endParaRPr lang="en-US"/>
        </a:p>
      </dgm:t>
    </dgm:pt>
    <dgm:pt modelId="{ADF56E5C-AF0B-4AB5-9B5F-52892031ED12}" type="pres">
      <dgm:prSet presAssocID="{35650A32-D6B7-4C13-8BA3-AE77909376C1}" presName="spacer" presStyleCnt="0"/>
      <dgm:spPr/>
    </dgm:pt>
    <dgm:pt modelId="{77599F3B-C7C0-425D-BD58-A82163788365}" type="pres">
      <dgm:prSet presAssocID="{0AC12B20-06F1-4431-9A9C-A9F5EB025A90}" presName="parentText" presStyleLbl="node1" presStyleIdx="3" presStyleCnt="4" custScaleY="74731">
        <dgm:presLayoutVars>
          <dgm:chMax val="0"/>
          <dgm:bulletEnabled val="1"/>
        </dgm:presLayoutVars>
      </dgm:prSet>
      <dgm:spPr/>
      <dgm:t>
        <a:bodyPr/>
        <a:lstStyle/>
        <a:p>
          <a:endParaRPr lang="en-US"/>
        </a:p>
      </dgm:t>
    </dgm:pt>
    <dgm:pt modelId="{EB1FD131-43CE-4876-B7B7-E52765C3FAFC}" type="pres">
      <dgm:prSet presAssocID="{0AC12B20-06F1-4431-9A9C-A9F5EB025A90}" presName="childText" presStyleLbl="revTx" presStyleIdx="1" presStyleCnt="2">
        <dgm:presLayoutVars>
          <dgm:bulletEnabled val="1"/>
        </dgm:presLayoutVars>
      </dgm:prSet>
      <dgm:spPr/>
      <dgm:t>
        <a:bodyPr/>
        <a:lstStyle/>
        <a:p>
          <a:endParaRPr lang="en-US"/>
        </a:p>
      </dgm:t>
    </dgm:pt>
  </dgm:ptLst>
  <dgm:cxnLst>
    <dgm:cxn modelId="{084D1899-3B10-4D71-8414-E1EFD01A6A53}" srcId="{F338CC17-467C-4DFA-ADD8-8687F9670011}" destId="{89579023-35B6-4EC7-92D1-FAB40DE68C71}" srcOrd="2" destOrd="0" parTransId="{4812AAC3-38F7-4E19-A3CE-716589A6AABF}" sibTransId="{3EB81CB5-1E75-4E6B-8908-34132C06718A}"/>
    <dgm:cxn modelId="{B2B0C62F-E6DC-4EA3-97F1-7419463BBCE6}" srcId="{505C647E-38BA-4BA4-855A-4F573A1A6414}" destId="{37004625-6EF5-4133-9D7C-D55D2A40DD48}" srcOrd="0" destOrd="0" parTransId="{62D7A76F-A36D-44A1-8EA7-FB081AF990F8}" sibTransId="{4AB7B1FB-2E5D-4256-A827-7C825C8B2E68}"/>
    <dgm:cxn modelId="{15AB67D5-FD93-4C67-8D15-F9CF041BCBFF}" srcId="{505C647E-38BA-4BA4-855A-4F573A1A6414}" destId="{B33AE11E-7CEB-49A6-9E8F-7E15F2D4BBA4}" srcOrd="2" destOrd="0" parTransId="{E17D8B0A-BCE7-443A-AF31-9A692FC22488}" sibTransId="{35650A32-D6B7-4C13-8BA3-AE77909376C1}"/>
    <dgm:cxn modelId="{A7698DD9-6555-4197-B554-D4583906E925}" type="presOf" srcId="{B33AE11E-7CEB-49A6-9E8F-7E15F2D4BBA4}" destId="{226D6B7D-1B5D-4168-B9ED-12755F808A64}" srcOrd="0" destOrd="0" presId="urn:microsoft.com/office/officeart/2005/8/layout/vList2"/>
    <dgm:cxn modelId="{87DBE7CA-B369-480E-B7CA-16CA5E6523F5}" type="presOf" srcId="{A6ED6C9F-1CE2-47A3-BBB2-6B3A1F73DB6A}" destId="{070CE542-E7F3-47D8-B64C-00B460F1812D}" srcOrd="0" destOrd="0" presId="urn:microsoft.com/office/officeart/2005/8/layout/vList2"/>
    <dgm:cxn modelId="{410C20CA-92A7-45A1-9C88-18CD202D8F6A}" type="presOf" srcId="{F338CC17-467C-4DFA-ADD8-8687F9670011}" destId="{3862476C-0597-4559-BAED-4FBCB1ECE1C8}" srcOrd="0" destOrd="0" presId="urn:microsoft.com/office/officeart/2005/8/layout/vList2"/>
    <dgm:cxn modelId="{39F844AA-F66D-482E-8FD2-472023FDAB12}" srcId="{0AC12B20-06F1-4431-9A9C-A9F5EB025A90}" destId="{C9B006FE-6549-49F0-BEED-4DAE013365A9}" srcOrd="0" destOrd="0" parTransId="{B868BB87-AFFB-425E-91D4-591B1281F88A}" sibTransId="{2071924F-A8C8-4297-AA83-67A92838EA95}"/>
    <dgm:cxn modelId="{CAE472AA-5419-484B-9A29-F6A00B361342}" srcId="{505C647E-38BA-4BA4-855A-4F573A1A6414}" destId="{0AC12B20-06F1-4431-9A9C-A9F5EB025A90}" srcOrd="3" destOrd="0" parTransId="{EF215021-9256-45B9-828A-18FDBC7BAB03}" sibTransId="{251850C2-5D77-44E4-AEF4-EA74D72D48DB}"/>
    <dgm:cxn modelId="{478DCA51-8877-40D7-9C79-8A568481BD74}" type="presOf" srcId="{0AC12B20-06F1-4431-9A9C-A9F5EB025A90}" destId="{77599F3B-C7C0-425D-BD58-A82163788365}" srcOrd="0" destOrd="0" presId="urn:microsoft.com/office/officeart/2005/8/layout/vList2"/>
    <dgm:cxn modelId="{C7EC2B97-70F8-4A11-A967-CF55508E1C4E}" srcId="{505C647E-38BA-4BA4-855A-4F573A1A6414}" destId="{F338CC17-467C-4DFA-ADD8-8687F9670011}" srcOrd="1" destOrd="0" parTransId="{D2E44AE7-9FE6-4562-B398-254E369B768D}" sibTransId="{27FEBCE1-8D90-4923-BB87-91D36E6E8B5A}"/>
    <dgm:cxn modelId="{1DE2FEA2-DF18-48A8-85B3-B1ED75E426DE}" type="presOf" srcId="{07648DAB-6D0D-4435-B9E9-FC49A5F6E915}" destId="{070CE542-E7F3-47D8-B64C-00B460F1812D}" srcOrd="0" destOrd="1" presId="urn:microsoft.com/office/officeart/2005/8/layout/vList2"/>
    <dgm:cxn modelId="{E668CE38-6689-49DF-92AD-D141579F16A3}" srcId="{F338CC17-467C-4DFA-ADD8-8687F9670011}" destId="{07648DAB-6D0D-4435-B9E9-FC49A5F6E915}" srcOrd="1" destOrd="0" parTransId="{C79AC2AC-F42B-4A58-A2C7-47A8CC84F5B4}" sibTransId="{07B2C4D6-8957-4C51-AA00-95EAE9F8C11A}"/>
    <dgm:cxn modelId="{77049EF8-652F-467E-8797-0F65E052F96C}" type="presOf" srcId="{C9B006FE-6549-49F0-BEED-4DAE013365A9}" destId="{EB1FD131-43CE-4876-B7B7-E52765C3FAFC}" srcOrd="0" destOrd="0" presId="urn:microsoft.com/office/officeart/2005/8/layout/vList2"/>
    <dgm:cxn modelId="{2655E976-A152-4142-BAC5-0F6654B87CCA}" type="presOf" srcId="{505C647E-38BA-4BA4-855A-4F573A1A6414}" destId="{5637562E-8C15-4D0B-911D-356BB797BECE}" srcOrd="0" destOrd="0" presId="urn:microsoft.com/office/officeart/2005/8/layout/vList2"/>
    <dgm:cxn modelId="{B2087318-BD4B-4399-AF3A-93DF61188277}" srcId="{F338CC17-467C-4DFA-ADD8-8687F9670011}" destId="{A6ED6C9F-1CE2-47A3-BBB2-6B3A1F73DB6A}" srcOrd="0" destOrd="0" parTransId="{78464F11-3D4C-4A28-8889-99D6EB3334C8}" sibTransId="{FF79B780-E78B-492D-8AE5-84AA0A3487E9}"/>
    <dgm:cxn modelId="{9ABE177C-5D26-414E-AB38-0876211B7DEC}" type="presOf" srcId="{89579023-35B6-4EC7-92D1-FAB40DE68C71}" destId="{070CE542-E7F3-47D8-B64C-00B460F1812D}" srcOrd="0" destOrd="2" presId="urn:microsoft.com/office/officeart/2005/8/layout/vList2"/>
    <dgm:cxn modelId="{57A55373-B83C-4D56-BFA9-A4DD54A6585F}" type="presOf" srcId="{37004625-6EF5-4133-9D7C-D55D2A40DD48}" destId="{C960C8C5-DC63-4828-8BCF-C69AC39855A8}" srcOrd="0" destOrd="0" presId="urn:microsoft.com/office/officeart/2005/8/layout/vList2"/>
    <dgm:cxn modelId="{977C35BE-E8C2-4D48-8E4D-B5F20789FFCF}" type="presParOf" srcId="{5637562E-8C15-4D0B-911D-356BB797BECE}" destId="{C960C8C5-DC63-4828-8BCF-C69AC39855A8}" srcOrd="0" destOrd="0" presId="urn:microsoft.com/office/officeart/2005/8/layout/vList2"/>
    <dgm:cxn modelId="{664B5FE0-BC10-40BD-9271-125A87410F62}" type="presParOf" srcId="{5637562E-8C15-4D0B-911D-356BB797BECE}" destId="{C69FEA40-6EF1-4B68-ABD5-82DB88FED2DA}" srcOrd="1" destOrd="0" presId="urn:microsoft.com/office/officeart/2005/8/layout/vList2"/>
    <dgm:cxn modelId="{06C1FA5C-E9A7-428E-83A6-9D4ABA5B3EA9}" type="presParOf" srcId="{5637562E-8C15-4D0B-911D-356BB797BECE}" destId="{3862476C-0597-4559-BAED-4FBCB1ECE1C8}" srcOrd="2" destOrd="0" presId="urn:microsoft.com/office/officeart/2005/8/layout/vList2"/>
    <dgm:cxn modelId="{FDF343F0-9CE8-4EC0-8345-561042C86918}" type="presParOf" srcId="{5637562E-8C15-4D0B-911D-356BB797BECE}" destId="{070CE542-E7F3-47D8-B64C-00B460F1812D}" srcOrd="3" destOrd="0" presId="urn:microsoft.com/office/officeart/2005/8/layout/vList2"/>
    <dgm:cxn modelId="{5CF9C998-5A7A-4815-93C7-4E7CC61EC545}" type="presParOf" srcId="{5637562E-8C15-4D0B-911D-356BB797BECE}" destId="{226D6B7D-1B5D-4168-B9ED-12755F808A64}" srcOrd="4" destOrd="0" presId="urn:microsoft.com/office/officeart/2005/8/layout/vList2"/>
    <dgm:cxn modelId="{667042B5-669D-4210-BDF1-7058AC956033}" type="presParOf" srcId="{5637562E-8C15-4D0B-911D-356BB797BECE}" destId="{ADF56E5C-AF0B-4AB5-9B5F-52892031ED12}" srcOrd="5" destOrd="0" presId="urn:microsoft.com/office/officeart/2005/8/layout/vList2"/>
    <dgm:cxn modelId="{3631C395-B96D-48B6-BC75-09A27E1AD1C1}" type="presParOf" srcId="{5637562E-8C15-4D0B-911D-356BB797BECE}" destId="{77599F3B-C7C0-425D-BD58-A82163788365}" srcOrd="6" destOrd="0" presId="urn:microsoft.com/office/officeart/2005/8/layout/vList2"/>
    <dgm:cxn modelId="{8520CC66-80BE-4F03-B96D-37C220EB6AD9}" type="presParOf" srcId="{5637562E-8C15-4D0B-911D-356BB797BECE}" destId="{EB1FD131-43CE-4876-B7B7-E52765C3FAFC}"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D646C2-DA1B-4982-9F16-5CE9A3063B5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05D8D4A-181F-4DDB-BF56-BD4E513D420A}">
      <dgm:prSet phldrT="[Text]"/>
      <dgm:spPr/>
      <dgm:t>
        <a:bodyPr/>
        <a:lstStyle/>
        <a:p>
          <a:r>
            <a:rPr lang="en-US" b="1" dirty="0" smtClean="0"/>
            <a:t>Public business entities</a:t>
          </a:r>
          <a:endParaRPr lang="en-US" dirty="0" smtClean="0"/>
        </a:p>
        <a:p>
          <a:r>
            <a:rPr lang="en-US" dirty="0" smtClean="0"/>
            <a:t> Fiscal years, and interim periods within those fiscal years, beginning after December 15, 2015</a:t>
          </a:r>
          <a:endParaRPr lang="en-US" dirty="0"/>
        </a:p>
      </dgm:t>
    </dgm:pt>
    <dgm:pt modelId="{CA121247-DD5D-406C-8E87-782AF27B5B8D}" type="parTrans" cxnId="{9358F108-E649-47D1-B925-4846880AD492}">
      <dgm:prSet/>
      <dgm:spPr/>
      <dgm:t>
        <a:bodyPr/>
        <a:lstStyle/>
        <a:p>
          <a:endParaRPr lang="en-US"/>
        </a:p>
      </dgm:t>
    </dgm:pt>
    <dgm:pt modelId="{79C5B242-06D2-489C-ABAC-9F98F9C462DA}" type="sibTrans" cxnId="{9358F108-E649-47D1-B925-4846880AD492}">
      <dgm:prSet/>
      <dgm:spPr/>
      <dgm:t>
        <a:bodyPr/>
        <a:lstStyle/>
        <a:p>
          <a:endParaRPr lang="en-US"/>
        </a:p>
      </dgm:t>
    </dgm:pt>
    <dgm:pt modelId="{C7F7BF9F-BFBA-4BA0-8377-B08F87798DAA}">
      <dgm:prSet phldrT="[Text]"/>
      <dgm:spPr/>
      <dgm:t>
        <a:bodyPr/>
        <a:lstStyle/>
        <a:p>
          <a:r>
            <a:rPr lang="en-US" b="1" dirty="0" smtClean="0"/>
            <a:t>All other entities</a:t>
          </a:r>
        </a:p>
        <a:p>
          <a:r>
            <a:rPr lang="en-US" dirty="0" smtClean="0"/>
            <a:t>Fiscal years beginning after December 15, 2015, and interim periods within fiscal years beginning after December 15, 2016 </a:t>
          </a:r>
          <a:endParaRPr lang="en-US" dirty="0"/>
        </a:p>
      </dgm:t>
    </dgm:pt>
    <dgm:pt modelId="{6391DB53-4004-47A9-A198-43CB25583CC3}" type="parTrans" cxnId="{6BE16223-20E3-4F6B-BC17-0BE06BAEEF2A}">
      <dgm:prSet/>
      <dgm:spPr/>
      <dgm:t>
        <a:bodyPr/>
        <a:lstStyle/>
        <a:p>
          <a:endParaRPr lang="en-US"/>
        </a:p>
      </dgm:t>
    </dgm:pt>
    <dgm:pt modelId="{F9F6B71A-0823-49E1-A075-A2F0E439382A}" type="sibTrans" cxnId="{6BE16223-20E3-4F6B-BC17-0BE06BAEEF2A}">
      <dgm:prSet/>
      <dgm:spPr/>
      <dgm:t>
        <a:bodyPr/>
        <a:lstStyle/>
        <a:p>
          <a:endParaRPr lang="en-US"/>
        </a:p>
      </dgm:t>
    </dgm:pt>
    <dgm:pt modelId="{68DC6932-9DEE-4B4E-AC9C-B5BC87C2DF51}">
      <dgm:prSet phldrT="[Text]"/>
      <dgm:spPr/>
      <dgm:t>
        <a:bodyPr/>
        <a:lstStyle/>
        <a:p>
          <a:r>
            <a:rPr lang="en-US" dirty="0" smtClean="0"/>
            <a:t>Retrospective application required </a:t>
          </a:r>
          <a:endParaRPr lang="en-US" dirty="0"/>
        </a:p>
      </dgm:t>
    </dgm:pt>
    <dgm:pt modelId="{2D7D4A5C-A761-48E9-BBD5-9C962CE450C8}" type="parTrans" cxnId="{780055D3-3E73-44D6-AB58-8CA667F502AC}">
      <dgm:prSet/>
      <dgm:spPr/>
      <dgm:t>
        <a:bodyPr/>
        <a:lstStyle/>
        <a:p>
          <a:endParaRPr lang="en-US"/>
        </a:p>
      </dgm:t>
    </dgm:pt>
    <dgm:pt modelId="{34E451E4-FA22-405D-A4F7-06603956D7C2}" type="sibTrans" cxnId="{780055D3-3E73-44D6-AB58-8CA667F502AC}">
      <dgm:prSet/>
      <dgm:spPr/>
      <dgm:t>
        <a:bodyPr/>
        <a:lstStyle/>
        <a:p>
          <a:endParaRPr lang="en-US"/>
        </a:p>
      </dgm:t>
    </dgm:pt>
    <dgm:pt modelId="{388C7D31-1857-4395-8BD6-945D391DB3E4}">
      <dgm:prSet phldrT="[Text]"/>
      <dgm:spPr/>
      <dgm:t>
        <a:bodyPr/>
        <a:lstStyle/>
        <a:p>
          <a:r>
            <a:rPr lang="en-US" dirty="0" smtClean="0"/>
            <a:t>Early adoption permitted</a:t>
          </a:r>
          <a:endParaRPr lang="en-US" dirty="0"/>
        </a:p>
      </dgm:t>
    </dgm:pt>
    <dgm:pt modelId="{37E84854-833B-4B7A-8BED-7E37A599630A}" type="parTrans" cxnId="{A4E944AF-9964-4152-A5BC-E5E4932EB142}">
      <dgm:prSet/>
      <dgm:spPr/>
      <dgm:t>
        <a:bodyPr/>
        <a:lstStyle/>
        <a:p>
          <a:endParaRPr lang="en-US"/>
        </a:p>
      </dgm:t>
    </dgm:pt>
    <dgm:pt modelId="{BC32F125-BDFA-4D5D-A6CE-AAFA03149AFC}" type="sibTrans" cxnId="{A4E944AF-9964-4152-A5BC-E5E4932EB142}">
      <dgm:prSet/>
      <dgm:spPr/>
      <dgm:t>
        <a:bodyPr/>
        <a:lstStyle/>
        <a:p>
          <a:endParaRPr lang="en-US"/>
        </a:p>
      </dgm:t>
    </dgm:pt>
    <dgm:pt modelId="{EDDB50CB-D8E4-47AC-A697-27563DF17E29}">
      <dgm:prSet phldrT="[Text]"/>
      <dgm:spPr/>
      <dgm:t>
        <a:bodyPr/>
        <a:lstStyle/>
        <a:p>
          <a:r>
            <a:rPr lang="en-US" dirty="0" smtClean="0"/>
            <a:t>Disclosures for change in accounting principle</a:t>
          </a:r>
          <a:endParaRPr lang="en-US" dirty="0"/>
        </a:p>
      </dgm:t>
    </dgm:pt>
    <dgm:pt modelId="{6C05C29D-6942-4C6B-A7AB-9257BA91A120}" type="parTrans" cxnId="{B2C62F65-2FA8-4CB1-9F6B-9B0A406813C7}">
      <dgm:prSet/>
      <dgm:spPr/>
      <dgm:t>
        <a:bodyPr/>
        <a:lstStyle/>
        <a:p>
          <a:endParaRPr lang="en-US"/>
        </a:p>
      </dgm:t>
    </dgm:pt>
    <dgm:pt modelId="{D92DB666-4530-493F-9293-C7452DD06474}" type="sibTrans" cxnId="{B2C62F65-2FA8-4CB1-9F6B-9B0A406813C7}">
      <dgm:prSet/>
      <dgm:spPr/>
      <dgm:t>
        <a:bodyPr/>
        <a:lstStyle/>
        <a:p>
          <a:endParaRPr lang="en-US"/>
        </a:p>
      </dgm:t>
    </dgm:pt>
    <dgm:pt modelId="{4CE995F6-1B96-4E02-8B3C-21B7BFCDCCE1}" type="pres">
      <dgm:prSet presAssocID="{21D646C2-DA1B-4982-9F16-5CE9A3063B58}" presName="diagram" presStyleCnt="0">
        <dgm:presLayoutVars>
          <dgm:dir/>
          <dgm:resizeHandles val="exact"/>
        </dgm:presLayoutVars>
      </dgm:prSet>
      <dgm:spPr/>
      <dgm:t>
        <a:bodyPr/>
        <a:lstStyle/>
        <a:p>
          <a:endParaRPr lang="en-US"/>
        </a:p>
      </dgm:t>
    </dgm:pt>
    <dgm:pt modelId="{6CB341A6-4052-4098-83F5-F8511DD88803}" type="pres">
      <dgm:prSet presAssocID="{305D8D4A-181F-4DDB-BF56-BD4E513D420A}" presName="node" presStyleLbl="node1" presStyleIdx="0" presStyleCnt="5">
        <dgm:presLayoutVars>
          <dgm:bulletEnabled val="1"/>
        </dgm:presLayoutVars>
      </dgm:prSet>
      <dgm:spPr/>
      <dgm:t>
        <a:bodyPr/>
        <a:lstStyle/>
        <a:p>
          <a:endParaRPr lang="en-US"/>
        </a:p>
      </dgm:t>
    </dgm:pt>
    <dgm:pt modelId="{D9F41B3B-2FFE-41B4-8C17-FF835DD5BA4B}" type="pres">
      <dgm:prSet presAssocID="{79C5B242-06D2-489C-ABAC-9F98F9C462DA}" presName="sibTrans" presStyleCnt="0"/>
      <dgm:spPr/>
    </dgm:pt>
    <dgm:pt modelId="{C878F67A-F0D2-4474-8F17-F516C79365FE}" type="pres">
      <dgm:prSet presAssocID="{C7F7BF9F-BFBA-4BA0-8377-B08F87798DAA}" presName="node" presStyleLbl="node1" presStyleIdx="1" presStyleCnt="5">
        <dgm:presLayoutVars>
          <dgm:bulletEnabled val="1"/>
        </dgm:presLayoutVars>
      </dgm:prSet>
      <dgm:spPr/>
      <dgm:t>
        <a:bodyPr/>
        <a:lstStyle/>
        <a:p>
          <a:endParaRPr lang="en-US"/>
        </a:p>
      </dgm:t>
    </dgm:pt>
    <dgm:pt modelId="{6BC093DE-B57C-4A0E-A434-832455CDF53D}" type="pres">
      <dgm:prSet presAssocID="{F9F6B71A-0823-49E1-A075-A2F0E439382A}" presName="sibTrans" presStyleCnt="0"/>
      <dgm:spPr/>
    </dgm:pt>
    <dgm:pt modelId="{0730688B-4B64-4329-9CD3-5BFD091E2167}" type="pres">
      <dgm:prSet presAssocID="{68DC6932-9DEE-4B4E-AC9C-B5BC87C2DF51}" presName="node" presStyleLbl="node1" presStyleIdx="2" presStyleCnt="5" custScaleX="210205" custScaleY="29114" custLinFactNeighborY="-5901">
        <dgm:presLayoutVars>
          <dgm:bulletEnabled val="1"/>
        </dgm:presLayoutVars>
      </dgm:prSet>
      <dgm:spPr/>
      <dgm:t>
        <a:bodyPr/>
        <a:lstStyle/>
        <a:p>
          <a:endParaRPr lang="en-US"/>
        </a:p>
      </dgm:t>
    </dgm:pt>
    <dgm:pt modelId="{19FD76A7-CDA9-495D-9351-27E12F2D8483}" type="pres">
      <dgm:prSet presAssocID="{34E451E4-FA22-405D-A4F7-06603956D7C2}" presName="sibTrans" presStyleCnt="0"/>
      <dgm:spPr/>
    </dgm:pt>
    <dgm:pt modelId="{BFAEBCD4-B0B5-4B0C-8C74-1A31B923B65B}" type="pres">
      <dgm:prSet presAssocID="{388C7D31-1857-4395-8BD6-945D391DB3E4}" presName="node" presStyleLbl="node1" presStyleIdx="3" presStyleCnt="5" custScaleX="210205" custScaleY="29138" custLinFactNeighborX="-381" custLinFactNeighborY="-9176">
        <dgm:presLayoutVars>
          <dgm:bulletEnabled val="1"/>
        </dgm:presLayoutVars>
      </dgm:prSet>
      <dgm:spPr/>
      <dgm:t>
        <a:bodyPr/>
        <a:lstStyle/>
        <a:p>
          <a:endParaRPr lang="en-US"/>
        </a:p>
      </dgm:t>
    </dgm:pt>
    <dgm:pt modelId="{F7831D8E-54D1-4793-AD9F-4FF7EACF8154}" type="pres">
      <dgm:prSet presAssocID="{BC32F125-BDFA-4D5D-A6CE-AAFA03149AFC}" presName="sibTrans" presStyleCnt="0"/>
      <dgm:spPr/>
    </dgm:pt>
    <dgm:pt modelId="{105E9CF0-7B35-4B13-9C54-A947FD1A0629}" type="pres">
      <dgm:prSet presAssocID="{EDDB50CB-D8E4-47AC-A697-27563DF17E29}" presName="node" presStyleLbl="node1" presStyleIdx="4" presStyleCnt="5" custScaleX="210070" custScaleY="26528" custLinFactNeighborX="-365" custLinFactNeighborY="-10285">
        <dgm:presLayoutVars>
          <dgm:bulletEnabled val="1"/>
        </dgm:presLayoutVars>
      </dgm:prSet>
      <dgm:spPr/>
      <dgm:t>
        <a:bodyPr/>
        <a:lstStyle/>
        <a:p>
          <a:endParaRPr lang="en-US"/>
        </a:p>
      </dgm:t>
    </dgm:pt>
  </dgm:ptLst>
  <dgm:cxnLst>
    <dgm:cxn modelId="{0D906B2C-9E0F-47B0-BB27-A89CF8AC6BEB}" type="presOf" srcId="{EDDB50CB-D8E4-47AC-A697-27563DF17E29}" destId="{105E9CF0-7B35-4B13-9C54-A947FD1A0629}" srcOrd="0" destOrd="0" presId="urn:microsoft.com/office/officeart/2005/8/layout/default"/>
    <dgm:cxn modelId="{A4E944AF-9964-4152-A5BC-E5E4932EB142}" srcId="{21D646C2-DA1B-4982-9F16-5CE9A3063B58}" destId="{388C7D31-1857-4395-8BD6-945D391DB3E4}" srcOrd="3" destOrd="0" parTransId="{37E84854-833B-4B7A-8BED-7E37A599630A}" sibTransId="{BC32F125-BDFA-4D5D-A6CE-AAFA03149AFC}"/>
    <dgm:cxn modelId="{9105F9B4-EE78-48A0-A264-2F984B48B434}" type="presOf" srcId="{C7F7BF9F-BFBA-4BA0-8377-B08F87798DAA}" destId="{C878F67A-F0D2-4474-8F17-F516C79365FE}" srcOrd="0" destOrd="0" presId="urn:microsoft.com/office/officeart/2005/8/layout/default"/>
    <dgm:cxn modelId="{72620847-C5EF-4D89-B961-0A1F10CAE1DA}" type="presOf" srcId="{68DC6932-9DEE-4B4E-AC9C-B5BC87C2DF51}" destId="{0730688B-4B64-4329-9CD3-5BFD091E2167}" srcOrd="0" destOrd="0" presId="urn:microsoft.com/office/officeart/2005/8/layout/default"/>
    <dgm:cxn modelId="{6BE16223-20E3-4F6B-BC17-0BE06BAEEF2A}" srcId="{21D646C2-DA1B-4982-9F16-5CE9A3063B58}" destId="{C7F7BF9F-BFBA-4BA0-8377-B08F87798DAA}" srcOrd="1" destOrd="0" parTransId="{6391DB53-4004-47A9-A198-43CB25583CC3}" sibTransId="{F9F6B71A-0823-49E1-A075-A2F0E439382A}"/>
    <dgm:cxn modelId="{1280B408-1F06-43B9-9371-D6F36609DC66}" type="presOf" srcId="{305D8D4A-181F-4DDB-BF56-BD4E513D420A}" destId="{6CB341A6-4052-4098-83F5-F8511DD88803}" srcOrd="0" destOrd="0" presId="urn:microsoft.com/office/officeart/2005/8/layout/default"/>
    <dgm:cxn modelId="{9343D513-8059-40C1-B739-B5C3A1C05B68}" type="presOf" srcId="{388C7D31-1857-4395-8BD6-945D391DB3E4}" destId="{BFAEBCD4-B0B5-4B0C-8C74-1A31B923B65B}" srcOrd="0" destOrd="0" presId="urn:microsoft.com/office/officeart/2005/8/layout/default"/>
    <dgm:cxn modelId="{B2C62F65-2FA8-4CB1-9F6B-9B0A406813C7}" srcId="{21D646C2-DA1B-4982-9F16-5CE9A3063B58}" destId="{EDDB50CB-D8E4-47AC-A697-27563DF17E29}" srcOrd="4" destOrd="0" parTransId="{6C05C29D-6942-4C6B-A7AB-9257BA91A120}" sibTransId="{D92DB666-4530-493F-9293-C7452DD06474}"/>
    <dgm:cxn modelId="{780055D3-3E73-44D6-AB58-8CA667F502AC}" srcId="{21D646C2-DA1B-4982-9F16-5CE9A3063B58}" destId="{68DC6932-9DEE-4B4E-AC9C-B5BC87C2DF51}" srcOrd="2" destOrd="0" parTransId="{2D7D4A5C-A761-48E9-BBD5-9C962CE450C8}" sibTransId="{34E451E4-FA22-405D-A4F7-06603956D7C2}"/>
    <dgm:cxn modelId="{A17EA213-77A2-4C42-96BB-B30BE656FEDC}" type="presOf" srcId="{21D646C2-DA1B-4982-9F16-5CE9A3063B58}" destId="{4CE995F6-1B96-4E02-8B3C-21B7BFCDCCE1}" srcOrd="0" destOrd="0" presId="urn:microsoft.com/office/officeart/2005/8/layout/default"/>
    <dgm:cxn modelId="{9358F108-E649-47D1-B925-4846880AD492}" srcId="{21D646C2-DA1B-4982-9F16-5CE9A3063B58}" destId="{305D8D4A-181F-4DDB-BF56-BD4E513D420A}" srcOrd="0" destOrd="0" parTransId="{CA121247-DD5D-406C-8E87-782AF27B5B8D}" sibTransId="{79C5B242-06D2-489C-ABAC-9F98F9C462DA}"/>
    <dgm:cxn modelId="{6938D2F3-3143-4D18-9124-6B96A0BEE16B}" type="presParOf" srcId="{4CE995F6-1B96-4E02-8B3C-21B7BFCDCCE1}" destId="{6CB341A6-4052-4098-83F5-F8511DD88803}" srcOrd="0" destOrd="0" presId="urn:microsoft.com/office/officeart/2005/8/layout/default"/>
    <dgm:cxn modelId="{6388B3B3-EA31-4382-972D-112717C70253}" type="presParOf" srcId="{4CE995F6-1B96-4E02-8B3C-21B7BFCDCCE1}" destId="{D9F41B3B-2FFE-41B4-8C17-FF835DD5BA4B}" srcOrd="1" destOrd="0" presId="urn:microsoft.com/office/officeart/2005/8/layout/default"/>
    <dgm:cxn modelId="{7E852A51-048C-4DF5-9A24-787BE70F74E7}" type="presParOf" srcId="{4CE995F6-1B96-4E02-8B3C-21B7BFCDCCE1}" destId="{C878F67A-F0D2-4474-8F17-F516C79365FE}" srcOrd="2" destOrd="0" presId="urn:microsoft.com/office/officeart/2005/8/layout/default"/>
    <dgm:cxn modelId="{7AE097B0-8E32-4D57-A295-6590E4DE5751}" type="presParOf" srcId="{4CE995F6-1B96-4E02-8B3C-21B7BFCDCCE1}" destId="{6BC093DE-B57C-4A0E-A434-832455CDF53D}" srcOrd="3" destOrd="0" presId="urn:microsoft.com/office/officeart/2005/8/layout/default"/>
    <dgm:cxn modelId="{D473269E-9A2D-465F-AD7C-8E9BBE363E59}" type="presParOf" srcId="{4CE995F6-1B96-4E02-8B3C-21B7BFCDCCE1}" destId="{0730688B-4B64-4329-9CD3-5BFD091E2167}" srcOrd="4" destOrd="0" presId="urn:microsoft.com/office/officeart/2005/8/layout/default"/>
    <dgm:cxn modelId="{C18B8939-5209-4B2D-8EC8-3E5BBF499FE6}" type="presParOf" srcId="{4CE995F6-1B96-4E02-8B3C-21B7BFCDCCE1}" destId="{19FD76A7-CDA9-495D-9351-27E12F2D8483}" srcOrd="5" destOrd="0" presId="urn:microsoft.com/office/officeart/2005/8/layout/default"/>
    <dgm:cxn modelId="{415E33C9-225D-42EE-A3F6-2A0EB116A704}" type="presParOf" srcId="{4CE995F6-1B96-4E02-8B3C-21B7BFCDCCE1}" destId="{BFAEBCD4-B0B5-4B0C-8C74-1A31B923B65B}" srcOrd="6" destOrd="0" presId="urn:microsoft.com/office/officeart/2005/8/layout/default"/>
    <dgm:cxn modelId="{0C5A4421-C44A-47B4-8715-5F3CC402EC64}" type="presParOf" srcId="{4CE995F6-1B96-4E02-8B3C-21B7BFCDCCE1}" destId="{F7831D8E-54D1-4793-AD9F-4FF7EACF8154}" srcOrd="7" destOrd="0" presId="urn:microsoft.com/office/officeart/2005/8/layout/default"/>
    <dgm:cxn modelId="{5A1A9DCF-EBEA-4F57-B858-FF51021334B0}" type="presParOf" srcId="{4CE995F6-1B96-4E02-8B3C-21B7BFCDCCE1}" destId="{105E9CF0-7B35-4B13-9C54-A947FD1A062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9C28A35-B386-41B1-BD20-0031DDA08FDE}"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22E2EAB6-27BF-4BFF-B2A9-18AE71815175}">
      <dgm:prSet phldrT="[Text]" custT="1"/>
      <dgm:spPr/>
      <dgm:t>
        <a:bodyPr/>
        <a:lstStyle/>
        <a:p>
          <a:r>
            <a:rPr lang="en-US" sz="1400" b="1" dirty="0" smtClean="0"/>
            <a:t>Initiative to simplify existing accounting guidance where possible</a:t>
          </a:r>
          <a:endParaRPr lang="en-US" sz="1400" b="1" dirty="0"/>
        </a:p>
      </dgm:t>
    </dgm:pt>
    <dgm:pt modelId="{5F869D4A-5554-4179-AD94-F6217D32D22C}" type="parTrans" cxnId="{1C779C78-DAA6-4D64-8ECD-25467437B21F}">
      <dgm:prSet/>
      <dgm:spPr/>
      <dgm:t>
        <a:bodyPr/>
        <a:lstStyle/>
        <a:p>
          <a:endParaRPr lang="en-US" sz="1400"/>
        </a:p>
      </dgm:t>
    </dgm:pt>
    <dgm:pt modelId="{7C3DAC69-5C8E-4741-8B21-271A67E70A06}" type="sibTrans" cxnId="{1C779C78-DAA6-4D64-8ECD-25467437B21F}">
      <dgm:prSet/>
      <dgm:spPr/>
      <dgm:t>
        <a:bodyPr/>
        <a:lstStyle/>
        <a:p>
          <a:endParaRPr lang="en-US" sz="1400"/>
        </a:p>
      </dgm:t>
    </dgm:pt>
    <dgm:pt modelId="{7D6613FC-BDEE-4F55-83CB-155AB992C8EC}">
      <dgm:prSet custT="1"/>
      <dgm:spPr/>
      <dgm:t>
        <a:bodyPr/>
        <a:lstStyle/>
        <a:p>
          <a:r>
            <a:rPr lang="en-US" sz="1400" b="1" dirty="0" smtClean="0"/>
            <a:t>Modifies LCM guidance contained in ASC 330 for entities using FIFO or average cost</a:t>
          </a:r>
          <a:endParaRPr lang="en-US" sz="1400" b="1" dirty="0"/>
        </a:p>
      </dgm:t>
    </dgm:pt>
    <dgm:pt modelId="{69D3957F-1272-4051-B1E9-AEFD44993101}" type="parTrans" cxnId="{67A42EC9-B164-46DC-A016-FA31E32E4821}">
      <dgm:prSet/>
      <dgm:spPr/>
      <dgm:t>
        <a:bodyPr/>
        <a:lstStyle/>
        <a:p>
          <a:endParaRPr lang="en-US" sz="1400"/>
        </a:p>
      </dgm:t>
    </dgm:pt>
    <dgm:pt modelId="{18FD16BE-2820-41E9-A957-87F8FD51E144}" type="sibTrans" cxnId="{67A42EC9-B164-46DC-A016-FA31E32E4821}">
      <dgm:prSet/>
      <dgm:spPr/>
      <dgm:t>
        <a:bodyPr/>
        <a:lstStyle/>
        <a:p>
          <a:endParaRPr lang="en-US" sz="1400"/>
        </a:p>
      </dgm:t>
    </dgm:pt>
    <dgm:pt modelId="{6CB35001-C4D2-4D57-A6C2-58B44E7EBD9F}">
      <dgm:prSet custT="1"/>
      <dgm:spPr/>
      <dgm:t>
        <a:bodyPr/>
        <a:lstStyle/>
        <a:p>
          <a:r>
            <a:rPr lang="en-US" sz="1400" dirty="0" smtClean="0"/>
            <a:t>Eliminates “market” concept  - replacement cost, limited to net realizable value (ceiling) and net realizable value adjusted for a normal profit margin (floor)</a:t>
          </a:r>
          <a:endParaRPr lang="en-US" sz="1400" dirty="0"/>
        </a:p>
      </dgm:t>
    </dgm:pt>
    <dgm:pt modelId="{54A89851-E5E2-4676-BD0D-22DB7C31EFE2}" type="parTrans" cxnId="{2BA0DEDF-DF35-45A6-9BC4-1C6EDCD555B0}">
      <dgm:prSet/>
      <dgm:spPr/>
      <dgm:t>
        <a:bodyPr/>
        <a:lstStyle/>
        <a:p>
          <a:endParaRPr lang="en-US" sz="1400"/>
        </a:p>
      </dgm:t>
    </dgm:pt>
    <dgm:pt modelId="{1870C074-FA99-46C3-BB0A-A33F290A1F9F}" type="sibTrans" cxnId="{2BA0DEDF-DF35-45A6-9BC4-1C6EDCD555B0}">
      <dgm:prSet/>
      <dgm:spPr/>
      <dgm:t>
        <a:bodyPr/>
        <a:lstStyle/>
        <a:p>
          <a:endParaRPr lang="en-US" sz="1400"/>
        </a:p>
      </dgm:t>
    </dgm:pt>
    <dgm:pt modelId="{08801732-B9EE-428A-9580-3B3862CAF424}">
      <dgm:prSet custT="1"/>
      <dgm:spPr/>
      <dgm:t>
        <a:bodyPr/>
        <a:lstStyle/>
        <a:p>
          <a:r>
            <a:rPr lang="en-US" sz="1400" dirty="0" smtClean="0"/>
            <a:t>Replaces with net realizable value</a:t>
          </a:r>
          <a:endParaRPr lang="en-US" sz="1400" dirty="0"/>
        </a:p>
      </dgm:t>
    </dgm:pt>
    <dgm:pt modelId="{6C41B2C1-4322-472E-8B29-4F06F238D59D}" type="parTrans" cxnId="{474604BE-C6AE-4BE5-8655-0BE5E1EFDF34}">
      <dgm:prSet/>
      <dgm:spPr/>
      <dgm:t>
        <a:bodyPr/>
        <a:lstStyle/>
        <a:p>
          <a:endParaRPr lang="en-US" sz="1400"/>
        </a:p>
      </dgm:t>
    </dgm:pt>
    <dgm:pt modelId="{BAA8D929-0F49-4D9F-A8BD-9945F5ABD6EA}" type="sibTrans" cxnId="{474604BE-C6AE-4BE5-8655-0BE5E1EFDF34}">
      <dgm:prSet/>
      <dgm:spPr/>
      <dgm:t>
        <a:bodyPr/>
        <a:lstStyle/>
        <a:p>
          <a:endParaRPr lang="en-US" sz="1400"/>
        </a:p>
      </dgm:t>
    </dgm:pt>
    <dgm:pt modelId="{D863FF65-DD77-4020-A5A8-83B7D0765C28}">
      <dgm:prSet custT="1"/>
      <dgm:spPr/>
      <dgm:t>
        <a:bodyPr/>
        <a:lstStyle/>
        <a:p>
          <a:r>
            <a:rPr lang="en-US" sz="1400" dirty="0" smtClean="0"/>
            <a:t>Result: inventory will be measured at lower of cost and net realizable value</a:t>
          </a:r>
          <a:endParaRPr lang="en-US" sz="1400" dirty="0"/>
        </a:p>
      </dgm:t>
    </dgm:pt>
    <dgm:pt modelId="{6DD08518-92A1-4BC6-8136-435F361B06C5}" type="parTrans" cxnId="{DC5CCEAD-B51C-402D-83E8-30A3DCBDD821}">
      <dgm:prSet/>
      <dgm:spPr/>
      <dgm:t>
        <a:bodyPr/>
        <a:lstStyle/>
        <a:p>
          <a:endParaRPr lang="en-US" sz="1400"/>
        </a:p>
      </dgm:t>
    </dgm:pt>
    <dgm:pt modelId="{28D73758-BE67-4E90-9846-1B1708882247}" type="sibTrans" cxnId="{DC5CCEAD-B51C-402D-83E8-30A3DCBDD821}">
      <dgm:prSet/>
      <dgm:spPr/>
      <dgm:t>
        <a:bodyPr/>
        <a:lstStyle/>
        <a:p>
          <a:endParaRPr lang="en-US" sz="1400"/>
        </a:p>
      </dgm:t>
    </dgm:pt>
    <dgm:pt modelId="{08449FC7-D970-4556-A678-5AD7997816CF}">
      <dgm:prSet custT="1"/>
      <dgm:spPr/>
      <dgm:t>
        <a:bodyPr/>
        <a:lstStyle/>
        <a:p>
          <a:r>
            <a:rPr lang="en-US" sz="1400" b="1" dirty="0" smtClean="0"/>
            <a:t>Effective date and transition</a:t>
          </a:r>
          <a:endParaRPr lang="en-US" sz="1400" b="1" dirty="0"/>
        </a:p>
      </dgm:t>
    </dgm:pt>
    <dgm:pt modelId="{C68C0808-B314-4651-9AB0-EE17DB754398}" type="sibTrans" cxnId="{AD5F898C-984F-4DB4-9E92-BE83241CDA4B}">
      <dgm:prSet/>
      <dgm:spPr/>
      <dgm:t>
        <a:bodyPr/>
        <a:lstStyle/>
        <a:p>
          <a:endParaRPr lang="en-US" sz="1400"/>
        </a:p>
      </dgm:t>
    </dgm:pt>
    <dgm:pt modelId="{5D4D52F8-09AC-49A9-A683-3AE567738A4C}" type="parTrans" cxnId="{AD5F898C-984F-4DB4-9E92-BE83241CDA4B}">
      <dgm:prSet/>
      <dgm:spPr/>
      <dgm:t>
        <a:bodyPr/>
        <a:lstStyle/>
        <a:p>
          <a:endParaRPr lang="en-US" sz="1400"/>
        </a:p>
      </dgm:t>
    </dgm:pt>
    <dgm:pt modelId="{41CEDF24-92C1-4792-89AC-C4900786D2DE}">
      <dgm:prSet custT="1"/>
      <dgm:spPr/>
      <dgm:t>
        <a:bodyPr/>
        <a:lstStyle/>
        <a:p>
          <a:r>
            <a:rPr lang="en-US" sz="1400" dirty="0" smtClean="0"/>
            <a:t>Prospective adoption</a:t>
          </a:r>
          <a:endParaRPr lang="en-US" sz="1400" dirty="0"/>
        </a:p>
      </dgm:t>
    </dgm:pt>
    <dgm:pt modelId="{7EE2B17F-143A-45EC-83C8-41E24CEF4653}" type="parTrans" cxnId="{9FC80239-035C-48F2-B318-2C1C7517F033}">
      <dgm:prSet/>
      <dgm:spPr/>
      <dgm:t>
        <a:bodyPr/>
        <a:lstStyle/>
        <a:p>
          <a:endParaRPr lang="en-US" sz="1400"/>
        </a:p>
      </dgm:t>
    </dgm:pt>
    <dgm:pt modelId="{A2A78EC2-1459-4A4B-A2D9-ACC998353B31}" type="sibTrans" cxnId="{9FC80239-035C-48F2-B318-2C1C7517F033}">
      <dgm:prSet/>
      <dgm:spPr/>
      <dgm:t>
        <a:bodyPr/>
        <a:lstStyle/>
        <a:p>
          <a:endParaRPr lang="en-US" sz="1400"/>
        </a:p>
      </dgm:t>
    </dgm:pt>
    <dgm:pt modelId="{F317B3AD-D268-4210-9A4A-EE8D6E2E4F68}">
      <dgm:prSet phldrT="[Text]" custT="1"/>
      <dgm:spPr/>
      <dgm:t>
        <a:bodyPr/>
        <a:lstStyle/>
        <a:p>
          <a:r>
            <a:rPr lang="en-US" sz="1400" dirty="0" smtClean="0"/>
            <a:t>ASU 2015-11 issued July 2015</a:t>
          </a:r>
          <a:endParaRPr lang="en-US" sz="1400" dirty="0"/>
        </a:p>
      </dgm:t>
    </dgm:pt>
    <dgm:pt modelId="{AAEC07E5-DB1D-4925-9E18-D4A905BDCC45}" type="parTrans" cxnId="{0105DF46-2D6C-40E7-8E4D-555D66AE5EF2}">
      <dgm:prSet/>
      <dgm:spPr/>
      <dgm:t>
        <a:bodyPr/>
        <a:lstStyle/>
        <a:p>
          <a:endParaRPr lang="en-US" sz="1400"/>
        </a:p>
      </dgm:t>
    </dgm:pt>
    <dgm:pt modelId="{3273EB7A-FACC-4834-8E26-F9CC9A5C9353}" type="sibTrans" cxnId="{0105DF46-2D6C-40E7-8E4D-555D66AE5EF2}">
      <dgm:prSet/>
      <dgm:spPr/>
      <dgm:t>
        <a:bodyPr/>
        <a:lstStyle/>
        <a:p>
          <a:endParaRPr lang="en-US" sz="1400"/>
        </a:p>
      </dgm:t>
    </dgm:pt>
    <dgm:pt modelId="{75691DB5-1462-4F80-ABAF-877A921D0416}">
      <dgm:prSet phldrT="[Text]" custT="1"/>
      <dgm:spPr/>
      <dgm:t>
        <a:bodyPr/>
        <a:lstStyle/>
        <a:p>
          <a:r>
            <a:rPr lang="en-US" sz="1400" dirty="0" smtClean="0"/>
            <a:t>No change for LIFO and retail inventory methods</a:t>
          </a:r>
          <a:endParaRPr lang="en-US" sz="1400" dirty="0"/>
        </a:p>
      </dgm:t>
    </dgm:pt>
    <dgm:pt modelId="{879B03D0-A102-4FB3-AEBD-27D7C296F35A}" type="parTrans" cxnId="{CAC86137-D0ED-4309-BEDF-A0A238AA7887}">
      <dgm:prSet/>
      <dgm:spPr/>
      <dgm:t>
        <a:bodyPr/>
        <a:lstStyle/>
        <a:p>
          <a:endParaRPr lang="en-US" sz="1400"/>
        </a:p>
      </dgm:t>
    </dgm:pt>
    <dgm:pt modelId="{5581B195-6088-4D95-A5AE-65EBA47215E7}" type="sibTrans" cxnId="{CAC86137-D0ED-4309-BEDF-A0A238AA7887}">
      <dgm:prSet/>
      <dgm:spPr/>
      <dgm:t>
        <a:bodyPr/>
        <a:lstStyle/>
        <a:p>
          <a:endParaRPr lang="en-US" sz="1400"/>
        </a:p>
      </dgm:t>
    </dgm:pt>
    <dgm:pt modelId="{D0E26D7B-3335-4338-BF2A-BBF0BC3BEDA3}">
      <dgm:prSet custT="1"/>
      <dgm:spPr/>
      <dgm:t>
        <a:bodyPr/>
        <a:lstStyle/>
        <a:p>
          <a:r>
            <a:rPr lang="en-US" sz="1400" dirty="0" smtClean="0"/>
            <a:t>Effective fiscal years beginning after December 15, 2016 for public business entities</a:t>
          </a:r>
          <a:endParaRPr lang="en-US" sz="1400" dirty="0"/>
        </a:p>
      </dgm:t>
    </dgm:pt>
    <dgm:pt modelId="{05D63807-14EE-4444-BDEB-3E544EAB4A03}" type="parTrans" cxnId="{3E7563B1-4D8B-4D3F-8998-F559A9919F90}">
      <dgm:prSet/>
      <dgm:spPr/>
      <dgm:t>
        <a:bodyPr/>
        <a:lstStyle/>
        <a:p>
          <a:endParaRPr lang="en-US" sz="1400"/>
        </a:p>
      </dgm:t>
    </dgm:pt>
    <dgm:pt modelId="{ABDC7FB4-FBB5-461D-B2FA-168EC497F2DE}" type="sibTrans" cxnId="{3E7563B1-4D8B-4D3F-8998-F559A9919F90}">
      <dgm:prSet/>
      <dgm:spPr/>
      <dgm:t>
        <a:bodyPr/>
        <a:lstStyle/>
        <a:p>
          <a:endParaRPr lang="en-US" sz="1400"/>
        </a:p>
      </dgm:t>
    </dgm:pt>
    <dgm:pt modelId="{621B6AEC-9551-4ED2-9FF3-3F02E60570B2}">
      <dgm:prSet custT="1"/>
      <dgm:spPr/>
      <dgm:t>
        <a:bodyPr/>
        <a:lstStyle/>
        <a:p>
          <a:r>
            <a:rPr lang="en-US" sz="1400" dirty="0" smtClean="0"/>
            <a:t>Early adoption is allowed</a:t>
          </a:r>
          <a:endParaRPr lang="en-US" sz="1400" dirty="0"/>
        </a:p>
      </dgm:t>
    </dgm:pt>
    <dgm:pt modelId="{A7057B15-8FE9-4264-BFAA-C054B11080A5}" type="parTrans" cxnId="{044FE875-1163-4873-80D2-8AB359EC8D2B}">
      <dgm:prSet/>
      <dgm:spPr/>
      <dgm:t>
        <a:bodyPr/>
        <a:lstStyle/>
        <a:p>
          <a:endParaRPr lang="en-US" sz="1400"/>
        </a:p>
      </dgm:t>
    </dgm:pt>
    <dgm:pt modelId="{42908F0A-6B89-4760-B142-057950717374}" type="sibTrans" cxnId="{044FE875-1163-4873-80D2-8AB359EC8D2B}">
      <dgm:prSet/>
      <dgm:spPr/>
      <dgm:t>
        <a:bodyPr/>
        <a:lstStyle/>
        <a:p>
          <a:endParaRPr lang="en-US" sz="1400"/>
        </a:p>
      </dgm:t>
    </dgm:pt>
    <dgm:pt modelId="{AC490312-45F4-49E7-97C7-060177A2DD88}">
      <dgm:prSet custT="1"/>
      <dgm:spPr/>
      <dgm:t>
        <a:bodyPr/>
        <a:lstStyle/>
        <a:p>
          <a:r>
            <a:rPr lang="en-US" sz="1400" dirty="0" smtClean="0"/>
            <a:t>Required disclosure regarding nature and reason for the change</a:t>
          </a:r>
          <a:endParaRPr lang="en-US" sz="1400" dirty="0"/>
        </a:p>
      </dgm:t>
    </dgm:pt>
    <dgm:pt modelId="{5415CAC1-F7F7-4011-9983-6B3BA6217496}" type="parTrans" cxnId="{E24754B4-26AA-4684-8205-D55810E102CF}">
      <dgm:prSet/>
      <dgm:spPr/>
      <dgm:t>
        <a:bodyPr/>
        <a:lstStyle/>
        <a:p>
          <a:endParaRPr lang="en-US" sz="1400"/>
        </a:p>
      </dgm:t>
    </dgm:pt>
    <dgm:pt modelId="{817F7D38-D299-45E8-AE63-D381F034AFD6}" type="sibTrans" cxnId="{E24754B4-26AA-4684-8205-D55810E102CF}">
      <dgm:prSet/>
      <dgm:spPr/>
      <dgm:t>
        <a:bodyPr/>
        <a:lstStyle/>
        <a:p>
          <a:endParaRPr lang="en-US" sz="1400"/>
        </a:p>
      </dgm:t>
    </dgm:pt>
    <dgm:pt modelId="{0B1ACDDA-CC6F-45A5-B187-660E927FBDF7}" type="pres">
      <dgm:prSet presAssocID="{79C28A35-B386-41B1-BD20-0031DDA08FDE}" presName="linear" presStyleCnt="0">
        <dgm:presLayoutVars>
          <dgm:dir/>
          <dgm:animLvl val="lvl"/>
          <dgm:resizeHandles val="exact"/>
        </dgm:presLayoutVars>
      </dgm:prSet>
      <dgm:spPr/>
      <dgm:t>
        <a:bodyPr/>
        <a:lstStyle/>
        <a:p>
          <a:endParaRPr lang="en-US"/>
        </a:p>
      </dgm:t>
    </dgm:pt>
    <dgm:pt modelId="{5E8DE4FF-D06E-4397-9C67-B29F05C5AFD8}" type="pres">
      <dgm:prSet presAssocID="{22E2EAB6-27BF-4BFF-B2A9-18AE71815175}" presName="parentLin" presStyleCnt="0"/>
      <dgm:spPr/>
      <dgm:t>
        <a:bodyPr/>
        <a:lstStyle/>
        <a:p>
          <a:endParaRPr lang="en-US"/>
        </a:p>
      </dgm:t>
    </dgm:pt>
    <dgm:pt modelId="{C0A723D9-D5CD-4CFB-B444-10E04D3AD229}" type="pres">
      <dgm:prSet presAssocID="{22E2EAB6-27BF-4BFF-B2A9-18AE71815175}" presName="parentLeftMargin" presStyleLbl="node1" presStyleIdx="0" presStyleCnt="3"/>
      <dgm:spPr/>
      <dgm:t>
        <a:bodyPr/>
        <a:lstStyle/>
        <a:p>
          <a:endParaRPr lang="en-US"/>
        </a:p>
      </dgm:t>
    </dgm:pt>
    <dgm:pt modelId="{7BA3F2F8-5B30-401B-9BA9-0C5D7EADCC93}" type="pres">
      <dgm:prSet presAssocID="{22E2EAB6-27BF-4BFF-B2A9-18AE71815175}" presName="parentText" presStyleLbl="node1" presStyleIdx="0" presStyleCnt="3">
        <dgm:presLayoutVars>
          <dgm:chMax val="0"/>
          <dgm:bulletEnabled val="1"/>
        </dgm:presLayoutVars>
      </dgm:prSet>
      <dgm:spPr/>
      <dgm:t>
        <a:bodyPr/>
        <a:lstStyle/>
        <a:p>
          <a:endParaRPr lang="en-US"/>
        </a:p>
      </dgm:t>
    </dgm:pt>
    <dgm:pt modelId="{CCC8DB0B-16AB-45B0-8FC2-4147A80EF362}" type="pres">
      <dgm:prSet presAssocID="{22E2EAB6-27BF-4BFF-B2A9-18AE71815175}" presName="negativeSpace" presStyleCnt="0"/>
      <dgm:spPr/>
      <dgm:t>
        <a:bodyPr/>
        <a:lstStyle/>
        <a:p>
          <a:endParaRPr lang="en-US"/>
        </a:p>
      </dgm:t>
    </dgm:pt>
    <dgm:pt modelId="{E1307514-CE85-4449-BB80-7B183BB261B6}" type="pres">
      <dgm:prSet presAssocID="{22E2EAB6-27BF-4BFF-B2A9-18AE71815175}" presName="childText" presStyleLbl="conFgAcc1" presStyleIdx="0" presStyleCnt="3">
        <dgm:presLayoutVars>
          <dgm:bulletEnabled val="1"/>
        </dgm:presLayoutVars>
      </dgm:prSet>
      <dgm:spPr/>
      <dgm:t>
        <a:bodyPr/>
        <a:lstStyle/>
        <a:p>
          <a:endParaRPr lang="en-US"/>
        </a:p>
      </dgm:t>
    </dgm:pt>
    <dgm:pt modelId="{16D00757-FC83-4CA8-81EE-585AF326721B}" type="pres">
      <dgm:prSet presAssocID="{7C3DAC69-5C8E-4741-8B21-271A67E70A06}" presName="spaceBetweenRectangles" presStyleCnt="0"/>
      <dgm:spPr/>
      <dgm:t>
        <a:bodyPr/>
        <a:lstStyle/>
        <a:p>
          <a:endParaRPr lang="en-US"/>
        </a:p>
      </dgm:t>
    </dgm:pt>
    <dgm:pt modelId="{EDC71783-7691-4BA7-AA2D-7318D67DB1DE}" type="pres">
      <dgm:prSet presAssocID="{7D6613FC-BDEE-4F55-83CB-155AB992C8EC}" presName="parentLin" presStyleCnt="0"/>
      <dgm:spPr/>
      <dgm:t>
        <a:bodyPr/>
        <a:lstStyle/>
        <a:p>
          <a:endParaRPr lang="en-US"/>
        </a:p>
      </dgm:t>
    </dgm:pt>
    <dgm:pt modelId="{800A4EAD-5E8C-4756-9F6D-A25AE8279241}" type="pres">
      <dgm:prSet presAssocID="{7D6613FC-BDEE-4F55-83CB-155AB992C8EC}" presName="parentLeftMargin" presStyleLbl="node1" presStyleIdx="0" presStyleCnt="3"/>
      <dgm:spPr/>
      <dgm:t>
        <a:bodyPr/>
        <a:lstStyle/>
        <a:p>
          <a:endParaRPr lang="en-US"/>
        </a:p>
      </dgm:t>
    </dgm:pt>
    <dgm:pt modelId="{3A9D6BD5-C0CB-458A-BCA6-26A4AC2031A4}" type="pres">
      <dgm:prSet presAssocID="{7D6613FC-BDEE-4F55-83CB-155AB992C8EC}" presName="parentText" presStyleLbl="node1" presStyleIdx="1" presStyleCnt="3">
        <dgm:presLayoutVars>
          <dgm:chMax val="0"/>
          <dgm:bulletEnabled val="1"/>
        </dgm:presLayoutVars>
      </dgm:prSet>
      <dgm:spPr/>
      <dgm:t>
        <a:bodyPr/>
        <a:lstStyle/>
        <a:p>
          <a:endParaRPr lang="en-US"/>
        </a:p>
      </dgm:t>
    </dgm:pt>
    <dgm:pt modelId="{AA9668F4-C0B3-49EC-B7B5-C7853E2D46F0}" type="pres">
      <dgm:prSet presAssocID="{7D6613FC-BDEE-4F55-83CB-155AB992C8EC}" presName="negativeSpace" presStyleCnt="0"/>
      <dgm:spPr/>
      <dgm:t>
        <a:bodyPr/>
        <a:lstStyle/>
        <a:p>
          <a:endParaRPr lang="en-US"/>
        </a:p>
      </dgm:t>
    </dgm:pt>
    <dgm:pt modelId="{0466D36A-16F7-41FA-BC77-6CC43532A20F}" type="pres">
      <dgm:prSet presAssocID="{7D6613FC-BDEE-4F55-83CB-155AB992C8EC}" presName="childText" presStyleLbl="conFgAcc1" presStyleIdx="1" presStyleCnt="3">
        <dgm:presLayoutVars>
          <dgm:bulletEnabled val="1"/>
        </dgm:presLayoutVars>
      </dgm:prSet>
      <dgm:spPr/>
      <dgm:t>
        <a:bodyPr/>
        <a:lstStyle/>
        <a:p>
          <a:endParaRPr lang="en-US"/>
        </a:p>
      </dgm:t>
    </dgm:pt>
    <dgm:pt modelId="{37FAD177-354F-4D8A-A6F8-5E136520A9EB}" type="pres">
      <dgm:prSet presAssocID="{18FD16BE-2820-41E9-A957-87F8FD51E144}" presName="spaceBetweenRectangles" presStyleCnt="0"/>
      <dgm:spPr/>
      <dgm:t>
        <a:bodyPr/>
        <a:lstStyle/>
        <a:p>
          <a:endParaRPr lang="en-US"/>
        </a:p>
      </dgm:t>
    </dgm:pt>
    <dgm:pt modelId="{32913AF2-216F-4F0B-8514-37952999BF8B}" type="pres">
      <dgm:prSet presAssocID="{08449FC7-D970-4556-A678-5AD7997816CF}" presName="parentLin" presStyleCnt="0"/>
      <dgm:spPr/>
      <dgm:t>
        <a:bodyPr/>
        <a:lstStyle/>
        <a:p>
          <a:endParaRPr lang="en-US"/>
        </a:p>
      </dgm:t>
    </dgm:pt>
    <dgm:pt modelId="{CBC63079-727F-4509-A58A-438EACF3C286}" type="pres">
      <dgm:prSet presAssocID="{08449FC7-D970-4556-A678-5AD7997816CF}" presName="parentLeftMargin" presStyleLbl="node1" presStyleIdx="1" presStyleCnt="3"/>
      <dgm:spPr/>
      <dgm:t>
        <a:bodyPr/>
        <a:lstStyle/>
        <a:p>
          <a:endParaRPr lang="en-US"/>
        </a:p>
      </dgm:t>
    </dgm:pt>
    <dgm:pt modelId="{5AFF7B53-32D9-4E81-B0BB-92405DD2376B}" type="pres">
      <dgm:prSet presAssocID="{08449FC7-D970-4556-A678-5AD7997816CF}" presName="parentText" presStyleLbl="node1" presStyleIdx="2" presStyleCnt="3">
        <dgm:presLayoutVars>
          <dgm:chMax val="0"/>
          <dgm:bulletEnabled val="1"/>
        </dgm:presLayoutVars>
      </dgm:prSet>
      <dgm:spPr/>
      <dgm:t>
        <a:bodyPr/>
        <a:lstStyle/>
        <a:p>
          <a:endParaRPr lang="en-US"/>
        </a:p>
      </dgm:t>
    </dgm:pt>
    <dgm:pt modelId="{06B21451-28B8-4412-918E-309ABD6FDF5B}" type="pres">
      <dgm:prSet presAssocID="{08449FC7-D970-4556-A678-5AD7997816CF}" presName="negativeSpace" presStyleCnt="0"/>
      <dgm:spPr/>
      <dgm:t>
        <a:bodyPr/>
        <a:lstStyle/>
        <a:p>
          <a:endParaRPr lang="en-US"/>
        </a:p>
      </dgm:t>
    </dgm:pt>
    <dgm:pt modelId="{DE37856B-1C47-475F-A40C-3791362C57C9}" type="pres">
      <dgm:prSet presAssocID="{08449FC7-D970-4556-A678-5AD7997816CF}" presName="childText" presStyleLbl="conFgAcc1" presStyleIdx="2" presStyleCnt="3">
        <dgm:presLayoutVars>
          <dgm:bulletEnabled val="1"/>
        </dgm:presLayoutVars>
      </dgm:prSet>
      <dgm:spPr/>
      <dgm:t>
        <a:bodyPr/>
        <a:lstStyle/>
        <a:p>
          <a:endParaRPr lang="en-US"/>
        </a:p>
      </dgm:t>
    </dgm:pt>
  </dgm:ptLst>
  <dgm:cxnLst>
    <dgm:cxn modelId="{E24754B4-26AA-4684-8205-D55810E102CF}" srcId="{08449FC7-D970-4556-A678-5AD7997816CF}" destId="{AC490312-45F4-49E7-97C7-060177A2DD88}" srcOrd="3" destOrd="0" parTransId="{5415CAC1-F7F7-4011-9983-6B3BA6217496}" sibTransId="{817F7D38-D299-45E8-AE63-D381F034AFD6}"/>
    <dgm:cxn modelId="{3E7563B1-4D8B-4D3F-8998-F559A9919F90}" srcId="{08449FC7-D970-4556-A678-5AD7997816CF}" destId="{D0E26D7B-3335-4338-BF2A-BBF0BC3BEDA3}" srcOrd="1" destOrd="0" parTransId="{05D63807-14EE-4444-BDEB-3E544EAB4A03}" sibTransId="{ABDC7FB4-FBB5-461D-B2FA-168EC497F2DE}"/>
    <dgm:cxn modelId="{474604BE-C6AE-4BE5-8655-0BE5E1EFDF34}" srcId="{7D6613FC-BDEE-4F55-83CB-155AB992C8EC}" destId="{08801732-B9EE-428A-9580-3B3862CAF424}" srcOrd="1" destOrd="0" parTransId="{6C41B2C1-4322-472E-8B29-4F06F238D59D}" sibTransId="{BAA8D929-0F49-4D9F-A8BD-9945F5ABD6EA}"/>
    <dgm:cxn modelId="{0105DF46-2D6C-40E7-8E4D-555D66AE5EF2}" srcId="{22E2EAB6-27BF-4BFF-B2A9-18AE71815175}" destId="{F317B3AD-D268-4210-9A4A-EE8D6E2E4F68}" srcOrd="0" destOrd="0" parTransId="{AAEC07E5-DB1D-4925-9E18-D4A905BDCC45}" sibTransId="{3273EB7A-FACC-4834-8E26-F9CC9A5C9353}"/>
    <dgm:cxn modelId="{1C779C78-DAA6-4D64-8ECD-25467437B21F}" srcId="{79C28A35-B386-41B1-BD20-0031DDA08FDE}" destId="{22E2EAB6-27BF-4BFF-B2A9-18AE71815175}" srcOrd="0" destOrd="0" parTransId="{5F869D4A-5554-4179-AD94-F6217D32D22C}" sibTransId="{7C3DAC69-5C8E-4741-8B21-271A67E70A06}"/>
    <dgm:cxn modelId="{61ED25F3-7680-46E1-BB33-F5C5B6935C6B}" type="presOf" srcId="{7D6613FC-BDEE-4F55-83CB-155AB992C8EC}" destId="{800A4EAD-5E8C-4756-9F6D-A25AE8279241}" srcOrd="0" destOrd="0" presId="urn:microsoft.com/office/officeart/2005/8/layout/list1"/>
    <dgm:cxn modelId="{AE80618B-826B-4B7F-A914-EEDC881A836A}" type="presOf" srcId="{6CB35001-C4D2-4D57-A6C2-58B44E7EBD9F}" destId="{0466D36A-16F7-41FA-BC77-6CC43532A20F}" srcOrd="0" destOrd="0" presId="urn:microsoft.com/office/officeart/2005/8/layout/list1"/>
    <dgm:cxn modelId="{3973AD4B-8DD6-417F-99E7-A805E2A0B688}" type="presOf" srcId="{22E2EAB6-27BF-4BFF-B2A9-18AE71815175}" destId="{C0A723D9-D5CD-4CFB-B444-10E04D3AD229}" srcOrd="0" destOrd="0" presId="urn:microsoft.com/office/officeart/2005/8/layout/list1"/>
    <dgm:cxn modelId="{AD5F898C-984F-4DB4-9E92-BE83241CDA4B}" srcId="{79C28A35-B386-41B1-BD20-0031DDA08FDE}" destId="{08449FC7-D970-4556-A678-5AD7997816CF}" srcOrd="2" destOrd="0" parTransId="{5D4D52F8-09AC-49A9-A683-3AE567738A4C}" sibTransId="{C68C0808-B314-4651-9AB0-EE17DB754398}"/>
    <dgm:cxn modelId="{5B7C6E97-F382-4A08-AA3C-14F6AC65B67C}" type="presOf" srcId="{F317B3AD-D268-4210-9A4A-EE8D6E2E4F68}" destId="{E1307514-CE85-4449-BB80-7B183BB261B6}" srcOrd="0" destOrd="0" presId="urn:microsoft.com/office/officeart/2005/8/layout/list1"/>
    <dgm:cxn modelId="{9FC80239-035C-48F2-B318-2C1C7517F033}" srcId="{08449FC7-D970-4556-A678-5AD7997816CF}" destId="{41CEDF24-92C1-4792-89AC-C4900786D2DE}" srcOrd="0" destOrd="0" parTransId="{7EE2B17F-143A-45EC-83C8-41E24CEF4653}" sibTransId="{A2A78EC2-1459-4A4B-A2D9-ACC998353B31}"/>
    <dgm:cxn modelId="{ACF1A3D4-251E-48AC-81B9-CE141F24B55D}" type="presOf" srcId="{79C28A35-B386-41B1-BD20-0031DDA08FDE}" destId="{0B1ACDDA-CC6F-45A5-B187-660E927FBDF7}" srcOrd="0" destOrd="0" presId="urn:microsoft.com/office/officeart/2005/8/layout/list1"/>
    <dgm:cxn modelId="{BF2CF860-208C-4369-932C-5104928F5179}" type="presOf" srcId="{D0E26D7B-3335-4338-BF2A-BBF0BC3BEDA3}" destId="{DE37856B-1C47-475F-A40C-3791362C57C9}" srcOrd="0" destOrd="1" presId="urn:microsoft.com/office/officeart/2005/8/layout/list1"/>
    <dgm:cxn modelId="{2BA0DEDF-DF35-45A6-9BC4-1C6EDCD555B0}" srcId="{7D6613FC-BDEE-4F55-83CB-155AB992C8EC}" destId="{6CB35001-C4D2-4D57-A6C2-58B44E7EBD9F}" srcOrd="0" destOrd="0" parTransId="{54A89851-E5E2-4676-BD0D-22DB7C31EFE2}" sibTransId="{1870C074-FA99-46C3-BB0A-A33F290A1F9F}"/>
    <dgm:cxn modelId="{7122C7E7-A94E-4602-8FBA-667949F1673A}" type="presOf" srcId="{08449FC7-D970-4556-A678-5AD7997816CF}" destId="{CBC63079-727F-4509-A58A-438EACF3C286}" srcOrd="0" destOrd="0" presId="urn:microsoft.com/office/officeart/2005/8/layout/list1"/>
    <dgm:cxn modelId="{D2379B80-2F46-45CC-9D59-97B46BE02B2B}" type="presOf" srcId="{08449FC7-D970-4556-A678-5AD7997816CF}" destId="{5AFF7B53-32D9-4E81-B0BB-92405DD2376B}" srcOrd="1" destOrd="0" presId="urn:microsoft.com/office/officeart/2005/8/layout/list1"/>
    <dgm:cxn modelId="{C0255340-36AB-45F1-B9D1-F07C7E0578F0}" type="presOf" srcId="{621B6AEC-9551-4ED2-9FF3-3F02E60570B2}" destId="{DE37856B-1C47-475F-A40C-3791362C57C9}" srcOrd="0" destOrd="2" presId="urn:microsoft.com/office/officeart/2005/8/layout/list1"/>
    <dgm:cxn modelId="{D8B25EBF-92A7-47EF-B7C0-C6911E2EF396}" type="presOf" srcId="{22E2EAB6-27BF-4BFF-B2A9-18AE71815175}" destId="{7BA3F2F8-5B30-401B-9BA9-0C5D7EADCC93}" srcOrd="1" destOrd="0" presId="urn:microsoft.com/office/officeart/2005/8/layout/list1"/>
    <dgm:cxn modelId="{02C651FE-208D-4107-86C6-B3672A854528}" type="presOf" srcId="{D863FF65-DD77-4020-A5A8-83B7D0765C28}" destId="{0466D36A-16F7-41FA-BC77-6CC43532A20F}" srcOrd="0" destOrd="2" presId="urn:microsoft.com/office/officeart/2005/8/layout/list1"/>
    <dgm:cxn modelId="{6734A13E-691E-402D-B80B-BB8541D03A6E}" type="presOf" srcId="{75691DB5-1462-4F80-ABAF-877A921D0416}" destId="{E1307514-CE85-4449-BB80-7B183BB261B6}" srcOrd="0" destOrd="1" presId="urn:microsoft.com/office/officeart/2005/8/layout/list1"/>
    <dgm:cxn modelId="{044FE875-1163-4873-80D2-8AB359EC8D2B}" srcId="{08449FC7-D970-4556-A678-5AD7997816CF}" destId="{621B6AEC-9551-4ED2-9FF3-3F02E60570B2}" srcOrd="2" destOrd="0" parTransId="{A7057B15-8FE9-4264-BFAA-C054B11080A5}" sibTransId="{42908F0A-6B89-4760-B142-057950717374}"/>
    <dgm:cxn modelId="{67A42EC9-B164-46DC-A016-FA31E32E4821}" srcId="{79C28A35-B386-41B1-BD20-0031DDA08FDE}" destId="{7D6613FC-BDEE-4F55-83CB-155AB992C8EC}" srcOrd="1" destOrd="0" parTransId="{69D3957F-1272-4051-B1E9-AEFD44993101}" sibTransId="{18FD16BE-2820-41E9-A957-87F8FD51E144}"/>
    <dgm:cxn modelId="{3A004EE0-65F6-4F63-8308-725E6781B9AD}" type="presOf" srcId="{08801732-B9EE-428A-9580-3B3862CAF424}" destId="{0466D36A-16F7-41FA-BC77-6CC43532A20F}" srcOrd="0" destOrd="1" presId="urn:microsoft.com/office/officeart/2005/8/layout/list1"/>
    <dgm:cxn modelId="{DC5CCEAD-B51C-402D-83E8-30A3DCBDD821}" srcId="{7D6613FC-BDEE-4F55-83CB-155AB992C8EC}" destId="{D863FF65-DD77-4020-A5A8-83B7D0765C28}" srcOrd="2" destOrd="0" parTransId="{6DD08518-92A1-4BC6-8136-435F361B06C5}" sibTransId="{28D73758-BE67-4E90-9846-1B1708882247}"/>
    <dgm:cxn modelId="{8D1935B1-71DD-4685-A798-D27E5011DFFE}" type="presOf" srcId="{7D6613FC-BDEE-4F55-83CB-155AB992C8EC}" destId="{3A9D6BD5-C0CB-458A-BCA6-26A4AC2031A4}" srcOrd="1" destOrd="0" presId="urn:microsoft.com/office/officeart/2005/8/layout/list1"/>
    <dgm:cxn modelId="{9E32ED51-EC45-4E38-9DFB-2AF842F8A539}" type="presOf" srcId="{41CEDF24-92C1-4792-89AC-C4900786D2DE}" destId="{DE37856B-1C47-475F-A40C-3791362C57C9}" srcOrd="0" destOrd="0" presId="urn:microsoft.com/office/officeart/2005/8/layout/list1"/>
    <dgm:cxn modelId="{DDC33C84-A070-4916-AE56-4FF3B328142D}" type="presOf" srcId="{AC490312-45F4-49E7-97C7-060177A2DD88}" destId="{DE37856B-1C47-475F-A40C-3791362C57C9}" srcOrd="0" destOrd="3" presId="urn:microsoft.com/office/officeart/2005/8/layout/list1"/>
    <dgm:cxn modelId="{CAC86137-D0ED-4309-BEDF-A0A238AA7887}" srcId="{22E2EAB6-27BF-4BFF-B2A9-18AE71815175}" destId="{75691DB5-1462-4F80-ABAF-877A921D0416}" srcOrd="1" destOrd="0" parTransId="{879B03D0-A102-4FB3-AEBD-27D7C296F35A}" sibTransId="{5581B195-6088-4D95-A5AE-65EBA47215E7}"/>
    <dgm:cxn modelId="{1A2C5E15-956A-4933-B9D9-4C920B535A7B}" type="presParOf" srcId="{0B1ACDDA-CC6F-45A5-B187-660E927FBDF7}" destId="{5E8DE4FF-D06E-4397-9C67-B29F05C5AFD8}" srcOrd="0" destOrd="0" presId="urn:microsoft.com/office/officeart/2005/8/layout/list1"/>
    <dgm:cxn modelId="{5C57BF36-B7D3-4C96-9145-3817D4563A3A}" type="presParOf" srcId="{5E8DE4FF-D06E-4397-9C67-B29F05C5AFD8}" destId="{C0A723D9-D5CD-4CFB-B444-10E04D3AD229}" srcOrd="0" destOrd="0" presId="urn:microsoft.com/office/officeart/2005/8/layout/list1"/>
    <dgm:cxn modelId="{A0845A96-4ED3-4F7A-98B1-8853346C609E}" type="presParOf" srcId="{5E8DE4FF-D06E-4397-9C67-B29F05C5AFD8}" destId="{7BA3F2F8-5B30-401B-9BA9-0C5D7EADCC93}" srcOrd="1" destOrd="0" presId="urn:microsoft.com/office/officeart/2005/8/layout/list1"/>
    <dgm:cxn modelId="{B2D570F8-95F4-4CC1-A352-F3C3B4601DFD}" type="presParOf" srcId="{0B1ACDDA-CC6F-45A5-B187-660E927FBDF7}" destId="{CCC8DB0B-16AB-45B0-8FC2-4147A80EF362}" srcOrd="1" destOrd="0" presId="urn:microsoft.com/office/officeart/2005/8/layout/list1"/>
    <dgm:cxn modelId="{39D222C0-7284-4F6F-8252-92CBA0C1600F}" type="presParOf" srcId="{0B1ACDDA-CC6F-45A5-B187-660E927FBDF7}" destId="{E1307514-CE85-4449-BB80-7B183BB261B6}" srcOrd="2" destOrd="0" presId="urn:microsoft.com/office/officeart/2005/8/layout/list1"/>
    <dgm:cxn modelId="{86C4AFAB-B9CF-42BC-8807-C5F3ABB745C3}" type="presParOf" srcId="{0B1ACDDA-CC6F-45A5-B187-660E927FBDF7}" destId="{16D00757-FC83-4CA8-81EE-585AF326721B}" srcOrd="3" destOrd="0" presId="urn:microsoft.com/office/officeart/2005/8/layout/list1"/>
    <dgm:cxn modelId="{C365CA7F-B406-49B6-854B-7F1F16A46306}" type="presParOf" srcId="{0B1ACDDA-CC6F-45A5-B187-660E927FBDF7}" destId="{EDC71783-7691-4BA7-AA2D-7318D67DB1DE}" srcOrd="4" destOrd="0" presId="urn:microsoft.com/office/officeart/2005/8/layout/list1"/>
    <dgm:cxn modelId="{DD283E15-810B-4813-BDD9-58F2ECD4C0F1}" type="presParOf" srcId="{EDC71783-7691-4BA7-AA2D-7318D67DB1DE}" destId="{800A4EAD-5E8C-4756-9F6D-A25AE8279241}" srcOrd="0" destOrd="0" presId="urn:microsoft.com/office/officeart/2005/8/layout/list1"/>
    <dgm:cxn modelId="{673287C7-7451-41F5-BD8E-FAC820E81221}" type="presParOf" srcId="{EDC71783-7691-4BA7-AA2D-7318D67DB1DE}" destId="{3A9D6BD5-C0CB-458A-BCA6-26A4AC2031A4}" srcOrd="1" destOrd="0" presId="urn:microsoft.com/office/officeart/2005/8/layout/list1"/>
    <dgm:cxn modelId="{24B5ADAE-6682-4041-9540-550A2D5546EE}" type="presParOf" srcId="{0B1ACDDA-CC6F-45A5-B187-660E927FBDF7}" destId="{AA9668F4-C0B3-49EC-B7B5-C7853E2D46F0}" srcOrd="5" destOrd="0" presId="urn:microsoft.com/office/officeart/2005/8/layout/list1"/>
    <dgm:cxn modelId="{948BF945-29D3-4F41-90F6-660C84D7ECCC}" type="presParOf" srcId="{0B1ACDDA-CC6F-45A5-B187-660E927FBDF7}" destId="{0466D36A-16F7-41FA-BC77-6CC43532A20F}" srcOrd="6" destOrd="0" presId="urn:microsoft.com/office/officeart/2005/8/layout/list1"/>
    <dgm:cxn modelId="{55D948C9-A109-4D9A-AF18-1C3CD82A6BC2}" type="presParOf" srcId="{0B1ACDDA-CC6F-45A5-B187-660E927FBDF7}" destId="{37FAD177-354F-4D8A-A6F8-5E136520A9EB}" srcOrd="7" destOrd="0" presId="urn:microsoft.com/office/officeart/2005/8/layout/list1"/>
    <dgm:cxn modelId="{5B1C0AEC-6DEE-4BEB-AE11-84C3E6746823}" type="presParOf" srcId="{0B1ACDDA-CC6F-45A5-B187-660E927FBDF7}" destId="{32913AF2-216F-4F0B-8514-37952999BF8B}" srcOrd="8" destOrd="0" presId="urn:microsoft.com/office/officeart/2005/8/layout/list1"/>
    <dgm:cxn modelId="{BE346425-E3CC-4993-8607-ACC3F7691FFD}" type="presParOf" srcId="{32913AF2-216F-4F0B-8514-37952999BF8B}" destId="{CBC63079-727F-4509-A58A-438EACF3C286}" srcOrd="0" destOrd="0" presId="urn:microsoft.com/office/officeart/2005/8/layout/list1"/>
    <dgm:cxn modelId="{CA0DBF8A-B4FD-497E-8B64-3ED40509D30B}" type="presParOf" srcId="{32913AF2-216F-4F0B-8514-37952999BF8B}" destId="{5AFF7B53-32D9-4E81-B0BB-92405DD2376B}" srcOrd="1" destOrd="0" presId="urn:microsoft.com/office/officeart/2005/8/layout/list1"/>
    <dgm:cxn modelId="{FD9ECF07-D82F-496E-BDBC-3A85C0E7CE6F}" type="presParOf" srcId="{0B1ACDDA-CC6F-45A5-B187-660E927FBDF7}" destId="{06B21451-28B8-4412-918E-309ABD6FDF5B}" srcOrd="9" destOrd="0" presId="urn:microsoft.com/office/officeart/2005/8/layout/list1"/>
    <dgm:cxn modelId="{EBA0500F-0521-4515-8A82-1A6BCA880E45}" type="presParOf" srcId="{0B1ACDDA-CC6F-45A5-B187-660E927FBDF7}" destId="{DE37856B-1C47-475F-A40C-3791362C57C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45502-4DF8-488F-9A24-4C5A53678F09}">
      <dsp:nvSpPr>
        <dsp:cNvPr id="0" name=""/>
        <dsp:cNvSpPr/>
      </dsp:nvSpPr>
      <dsp:spPr>
        <a:xfrm>
          <a:off x="0" y="44866"/>
          <a:ext cx="6534725" cy="1085906"/>
        </a:xfrm>
        <a:prstGeom prst="round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b="0" kern="1200" dirty="0" smtClean="0"/>
            <a:t>Annual and interim assessment of the likelihood the entity will be unable to meet obligations as they become due for </a:t>
          </a:r>
          <a:r>
            <a:rPr lang="en-US" sz="1500" b="0" u="sng" kern="1200" dirty="0" smtClean="0"/>
            <a:t>one year</a:t>
          </a:r>
          <a:r>
            <a:rPr lang="en-US" sz="1500" b="0" u="none" kern="1200" dirty="0" smtClean="0"/>
            <a:t> from the date the </a:t>
          </a:r>
          <a:r>
            <a:rPr lang="en-US" sz="1500" b="0" u="sng" kern="1200" dirty="0" smtClean="0"/>
            <a:t>financial statements are issued or available to be issued</a:t>
          </a:r>
          <a:endParaRPr lang="en-US" sz="1500" b="0" u="sng" kern="1200" dirty="0"/>
        </a:p>
      </dsp:txBody>
      <dsp:txXfrm>
        <a:off x="53010" y="97876"/>
        <a:ext cx="6428705" cy="979886"/>
      </dsp:txXfrm>
    </dsp:sp>
    <dsp:sp modelId="{AEC6B663-3FFD-4F55-A094-1C750EAAC017}">
      <dsp:nvSpPr>
        <dsp:cNvPr id="0" name=""/>
        <dsp:cNvSpPr/>
      </dsp:nvSpPr>
      <dsp:spPr>
        <a:xfrm>
          <a:off x="0" y="1371794"/>
          <a:ext cx="6534725" cy="1155545"/>
        </a:xfrm>
        <a:prstGeom prst="roundRect">
          <a:avLst/>
        </a:prstGeom>
        <a:gradFill rotWithShape="0">
          <a:gsLst>
            <a:gs pos="0">
              <a:schemeClr val="accent4">
                <a:shade val="80000"/>
                <a:hueOff val="-88279"/>
                <a:satOff val="-2183"/>
                <a:lumOff val="12494"/>
                <a:alphaOff val="0"/>
                <a:shade val="51000"/>
                <a:satMod val="130000"/>
              </a:schemeClr>
            </a:gs>
            <a:gs pos="80000">
              <a:schemeClr val="accent4">
                <a:shade val="80000"/>
                <a:hueOff val="-88279"/>
                <a:satOff val="-2183"/>
                <a:lumOff val="12494"/>
                <a:alphaOff val="0"/>
                <a:shade val="93000"/>
                <a:satMod val="130000"/>
              </a:schemeClr>
            </a:gs>
            <a:gs pos="100000">
              <a:schemeClr val="accent4">
                <a:shade val="80000"/>
                <a:hueOff val="-88279"/>
                <a:satOff val="-2183"/>
                <a:lumOff val="124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b="0" u="none" kern="1200" dirty="0" smtClean="0"/>
            <a:t>Substantial doubt = </a:t>
          </a:r>
          <a:r>
            <a:rPr lang="en-US" sz="1500" b="0" u="sng" kern="1200" dirty="0" smtClean="0"/>
            <a:t>probable</a:t>
          </a:r>
          <a:r>
            <a:rPr lang="en-US" sz="1500" b="0" u="none" kern="1200" dirty="0" smtClean="0"/>
            <a:t> the entity will be unable to meet its obligations for one year from financial statement issuance date</a:t>
          </a:r>
        </a:p>
        <a:p>
          <a:pPr lvl="0" algn="l" defTabSz="666750" rtl="0">
            <a:lnSpc>
              <a:spcPct val="90000"/>
            </a:lnSpc>
            <a:spcBef>
              <a:spcPct val="0"/>
            </a:spcBef>
            <a:spcAft>
              <a:spcPct val="35000"/>
            </a:spcAft>
          </a:pPr>
          <a:r>
            <a:rPr lang="en-US" sz="1500" b="0" u="none" kern="1200" dirty="0" smtClean="0"/>
            <a:t>Consider relevant conditions or events that are known and reasonably knowable</a:t>
          </a:r>
        </a:p>
      </dsp:txBody>
      <dsp:txXfrm>
        <a:off x="56409" y="1428203"/>
        <a:ext cx="6421907" cy="1042727"/>
      </dsp:txXfrm>
    </dsp:sp>
    <dsp:sp modelId="{1260CFA3-501C-4AE8-B97A-EF85883484C7}">
      <dsp:nvSpPr>
        <dsp:cNvPr id="0" name=""/>
        <dsp:cNvSpPr/>
      </dsp:nvSpPr>
      <dsp:spPr>
        <a:xfrm>
          <a:off x="0" y="2329518"/>
          <a:ext cx="6534725" cy="395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478" tIns="19050" rIns="106680" bIns="19050" numCol="1" spcCol="1270" anchor="t" anchorCtr="0">
          <a:noAutofit/>
        </a:bodyPr>
        <a:lstStyle/>
        <a:p>
          <a:pPr marL="114300" lvl="1" indent="-114300" algn="l" defTabSz="533400" rtl="0">
            <a:lnSpc>
              <a:spcPct val="90000"/>
            </a:lnSpc>
            <a:spcBef>
              <a:spcPct val="0"/>
            </a:spcBef>
            <a:spcAft>
              <a:spcPct val="20000"/>
            </a:spcAft>
            <a:buChar char="••"/>
          </a:pPr>
          <a:endParaRPr lang="en-US" sz="1200" b="0" u="none" kern="1200" dirty="0"/>
        </a:p>
        <a:p>
          <a:pPr marL="114300" lvl="1" indent="-114300" algn="l" defTabSz="533400" rtl="0">
            <a:lnSpc>
              <a:spcPct val="90000"/>
            </a:lnSpc>
            <a:spcBef>
              <a:spcPct val="0"/>
            </a:spcBef>
            <a:spcAft>
              <a:spcPct val="20000"/>
            </a:spcAft>
            <a:buChar char="••"/>
          </a:pPr>
          <a:endParaRPr lang="en-US" sz="1200" b="0" u="none" kern="1200" dirty="0"/>
        </a:p>
      </dsp:txBody>
      <dsp:txXfrm>
        <a:off x="0" y="2329518"/>
        <a:ext cx="6534725" cy="395887"/>
      </dsp:txXfrm>
    </dsp:sp>
    <dsp:sp modelId="{DF718FAD-17A4-4E17-9C3D-479553E22A66}">
      <dsp:nvSpPr>
        <dsp:cNvPr id="0" name=""/>
        <dsp:cNvSpPr/>
      </dsp:nvSpPr>
      <dsp:spPr>
        <a:xfrm>
          <a:off x="0" y="2725405"/>
          <a:ext cx="6534725" cy="1171193"/>
        </a:xfrm>
        <a:prstGeom prst="roundRect">
          <a:avLst/>
        </a:prstGeom>
        <a:gradFill rotWithShape="0">
          <a:gsLst>
            <a:gs pos="0">
              <a:schemeClr val="accent4">
                <a:shade val="80000"/>
                <a:hueOff val="-176558"/>
                <a:satOff val="-4365"/>
                <a:lumOff val="24988"/>
                <a:alphaOff val="0"/>
                <a:shade val="51000"/>
                <a:satMod val="130000"/>
              </a:schemeClr>
            </a:gs>
            <a:gs pos="80000">
              <a:schemeClr val="accent4">
                <a:shade val="80000"/>
                <a:hueOff val="-176558"/>
                <a:satOff val="-4365"/>
                <a:lumOff val="24988"/>
                <a:alphaOff val="0"/>
                <a:shade val="93000"/>
                <a:satMod val="130000"/>
              </a:schemeClr>
            </a:gs>
            <a:gs pos="100000">
              <a:schemeClr val="accent4">
                <a:shade val="80000"/>
                <a:hueOff val="-176558"/>
                <a:satOff val="-4365"/>
                <a:lumOff val="249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b="0" u="none" kern="1200" dirty="0" smtClean="0"/>
            <a:t>Effective for annual periods ending after December 15, 2016 and interim periods thereafter</a:t>
          </a:r>
          <a:endParaRPr lang="en-US" sz="1500" b="0" u="none" kern="1200" dirty="0"/>
        </a:p>
      </dsp:txBody>
      <dsp:txXfrm>
        <a:off x="57173" y="2782578"/>
        <a:ext cx="6420379" cy="10568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536BF-3453-44F0-9139-19962766BADD}">
      <dsp:nvSpPr>
        <dsp:cNvPr id="0" name=""/>
        <dsp:cNvSpPr/>
      </dsp:nvSpPr>
      <dsp:spPr>
        <a:xfrm rot="16200000">
          <a:off x="-1095013" y="1096550"/>
          <a:ext cx="3700955" cy="1507854"/>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US" sz="1800" b="1" kern="1200" dirty="0" smtClean="0"/>
            <a:t>Inventory cost</a:t>
          </a:r>
        </a:p>
        <a:p>
          <a:pPr lvl="0" algn="ctr" defTabSz="800100">
            <a:lnSpc>
              <a:spcPct val="90000"/>
            </a:lnSpc>
            <a:spcBef>
              <a:spcPct val="0"/>
            </a:spcBef>
            <a:spcAft>
              <a:spcPct val="35000"/>
            </a:spcAft>
          </a:pPr>
          <a:r>
            <a:rPr lang="en-US" sz="1800" b="1" kern="1200" dirty="0" smtClean="0"/>
            <a:t>= $100</a:t>
          </a:r>
          <a:endParaRPr lang="en-US" sz="1800" b="1" kern="1200" dirty="0"/>
        </a:p>
      </dsp:txBody>
      <dsp:txXfrm rot="5400000">
        <a:off x="1537" y="740191"/>
        <a:ext cx="1507854" cy="2220573"/>
      </dsp:txXfrm>
    </dsp:sp>
    <dsp:sp modelId="{0C316536-11E8-4E1A-8348-B3B68C818D9B}">
      <dsp:nvSpPr>
        <dsp:cNvPr id="0" name=""/>
        <dsp:cNvSpPr/>
      </dsp:nvSpPr>
      <dsp:spPr>
        <a:xfrm rot="16200000">
          <a:off x="525929" y="1096550"/>
          <a:ext cx="3700955" cy="1507854"/>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US" sz="1800" b="1" kern="1200" dirty="0" smtClean="0"/>
            <a:t>Net realizable value</a:t>
          </a:r>
        </a:p>
        <a:p>
          <a:pPr lvl="0" algn="ctr" defTabSz="800100">
            <a:lnSpc>
              <a:spcPct val="90000"/>
            </a:lnSpc>
            <a:spcBef>
              <a:spcPct val="0"/>
            </a:spcBef>
            <a:spcAft>
              <a:spcPct val="35000"/>
            </a:spcAft>
          </a:pPr>
          <a:r>
            <a:rPr lang="en-US" sz="1800" b="1" kern="1200" dirty="0" smtClean="0"/>
            <a:t>= $99</a:t>
          </a:r>
          <a:endParaRPr lang="en-US" sz="1800" b="1" kern="1200" dirty="0"/>
        </a:p>
      </dsp:txBody>
      <dsp:txXfrm rot="5400000">
        <a:off x="1622479" y="740191"/>
        <a:ext cx="1507854" cy="2220573"/>
      </dsp:txXfrm>
    </dsp:sp>
    <dsp:sp modelId="{613C0D4C-2EA1-4422-9909-EF1A33FD7FFA}">
      <dsp:nvSpPr>
        <dsp:cNvPr id="0" name=""/>
        <dsp:cNvSpPr/>
      </dsp:nvSpPr>
      <dsp:spPr>
        <a:xfrm rot="16200000">
          <a:off x="2146872" y="1096550"/>
          <a:ext cx="3700955" cy="1507854"/>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US" sz="1800" b="1" kern="1200" dirty="0" smtClean="0"/>
            <a:t>Replacement cost </a:t>
          </a:r>
        </a:p>
        <a:p>
          <a:pPr lvl="0" algn="ctr" defTabSz="800100">
            <a:lnSpc>
              <a:spcPct val="90000"/>
            </a:lnSpc>
            <a:spcBef>
              <a:spcPct val="0"/>
            </a:spcBef>
            <a:spcAft>
              <a:spcPct val="35000"/>
            </a:spcAft>
          </a:pPr>
          <a:r>
            <a:rPr lang="en-US" sz="1800" b="1" kern="1200" dirty="0" smtClean="0"/>
            <a:t>= $88</a:t>
          </a:r>
          <a:endParaRPr lang="en-US" sz="1800" b="1" kern="1200" dirty="0"/>
        </a:p>
      </dsp:txBody>
      <dsp:txXfrm rot="5400000">
        <a:off x="3243422" y="740191"/>
        <a:ext cx="1507854" cy="2220573"/>
      </dsp:txXfrm>
    </dsp:sp>
    <dsp:sp modelId="{659E4886-2F99-48CF-86AE-B6295767492D}">
      <dsp:nvSpPr>
        <dsp:cNvPr id="0" name=""/>
        <dsp:cNvSpPr/>
      </dsp:nvSpPr>
      <dsp:spPr>
        <a:xfrm rot="16200000">
          <a:off x="3767815" y="1096550"/>
          <a:ext cx="3700955" cy="1507854"/>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US" sz="1800" b="1" kern="1200" dirty="0" smtClean="0"/>
            <a:t>Net realizable value less normal profit margin</a:t>
          </a:r>
        </a:p>
        <a:p>
          <a:pPr lvl="0" algn="ctr" defTabSz="800100">
            <a:lnSpc>
              <a:spcPct val="90000"/>
            </a:lnSpc>
            <a:spcBef>
              <a:spcPct val="0"/>
            </a:spcBef>
            <a:spcAft>
              <a:spcPct val="35000"/>
            </a:spcAft>
          </a:pPr>
          <a:r>
            <a:rPr lang="en-US" sz="1800" b="1" kern="1200" dirty="0" smtClean="0"/>
            <a:t>= $90</a:t>
          </a:r>
          <a:endParaRPr lang="en-US" sz="1800" b="1" kern="1200" dirty="0"/>
        </a:p>
      </dsp:txBody>
      <dsp:txXfrm rot="5400000">
        <a:off x="4864365" y="740191"/>
        <a:ext cx="1507854" cy="22205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6C61F-6A8B-4A83-A447-2D718B2A992F}">
      <dsp:nvSpPr>
        <dsp:cNvPr id="0" name=""/>
        <dsp:cNvSpPr/>
      </dsp:nvSpPr>
      <dsp:spPr>
        <a:xfrm>
          <a:off x="0" y="0"/>
          <a:ext cx="6024868" cy="92313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The entity compares the cost to the replacement cost of the inventory item.</a:t>
          </a:r>
          <a:endParaRPr lang="en-US" sz="1600" kern="1200" dirty="0"/>
        </a:p>
      </dsp:txBody>
      <dsp:txXfrm>
        <a:off x="27038" y="27038"/>
        <a:ext cx="4950725" cy="869061"/>
      </dsp:txXfrm>
    </dsp:sp>
    <dsp:sp modelId="{AE522BC9-BFA2-4CF3-AD0D-77592315D5EA}">
      <dsp:nvSpPr>
        <dsp:cNvPr id="0" name=""/>
        <dsp:cNvSpPr/>
      </dsp:nvSpPr>
      <dsp:spPr>
        <a:xfrm>
          <a:off x="504582" y="1090980"/>
          <a:ext cx="6024868" cy="92313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Replacement cost is less than the original cost, but further analysis is necessary to determine the write-down.</a:t>
          </a:r>
          <a:endParaRPr lang="en-US" sz="1600" kern="1200" dirty="0"/>
        </a:p>
      </dsp:txBody>
      <dsp:txXfrm>
        <a:off x="531620" y="1118018"/>
        <a:ext cx="4866170" cy="869061"/>
      </dsp:txXfrm>
    </dsp:sp>
    <dsp:sp modelId="{B68462D7-3B63-4D65-8F41-70F1A2100DA8}">
      <dsp:nvSpPr>
        <dsp:cNvPr id="0" name=""/>
        <dsp:cNvSpPr/>
      </dsp:nvSpPr>
      <dsp:spPr>
        <a:xfrm>
          <a:off x="1001634" y="2181961"/>
          <a:ext cx="6024868" cy="92313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Market value is equal to replacement cost </a:t>
          </a:r>
          <a:r>
            <a:rPr lang="en-US" sz="1600" i="1" kern="1200" dirty="0" smtClean="0"/>
            <a:t>only</a:t>
          </a:r>
          <a:r>
            <a:rPr lang="en-US" sz="1600" kern="1200" dirty="0" smtClean="0"/>
            <a:t> if it does not exceed NRV and does not fall below NRV less an approximately normal profit margin.</a:t>
          </a:r>
          <a:endParaRPr lang="en-US" sz="1600" kern="1200" dirty="0"/>
        </a:p>
      </dsp:txBody>
      <dsp:txXfrm>
        <a:off x="1028672" y="2208999"/>
        <a:ext cx="4873701" cy="869061"/>
      </dsp:txXfrm>
    </dsp:sp>
    <dsp:sp modelId="{91ACCE6D-13B2-4146-9435-1879C3517D8D}">
      <dsp:nvSpPr>
        <dsp:cNvPr id="0" name=""/>
        <dsp:cNvSpPr/>
      </dsp:nvSpPr>
      <dsp:spPr>
        <a:xfrm>
          <a:off x="1506217" y="3272942"/>
          <a:ext cx="6024868" cy="92313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The inventory is written down to the NRV less normal profit margin of </a:t>
          </a:r>
          <a:r>
            <a:rPr lang="en-US" sz="1600" b="1" kern="1200" dirty="0" smtClean="0"/>
            <a:t>$90 </a:t>
          </a:r>
          <a:r>
            <a:rPr lang="en-US" sz="1600" kern="1200" dirty="0" smtClean="0"/>
            <a:t>per unit.</a:t>
          </a:r>
          <a:endParaRPr lang="en-US" sz="1600" kern="1200" dirty="0"/>
        </a:p>
      </dsp:txBody>
      <dsp:txXfrm>
        <a:off x="1533255" y="3299980"/>
        <a:ext cx="4866170" cy="869061"/>
      </dsp:txXfrm>
    </dsp:sp>
    <dsp:sp modelId="{94B482D0-24F0-410D-A818-79502CED4340}">
      <dsp:nvSpPr>
        <dsp:cNvPr id="0" name=""/>
        <dsp:cNvSpPr/>
      </dsp:nvSpPr>
      <dsp:spPr>
        <a:xfrm>
          <a:off x="5424829" y="707039"/>
          <a:ext cx="600039" cy="600039"/>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p>
      </dsp:txBody>
      <dsp:txXfrm>
        <a:off x="5559838" y="707039"/>
        <a:ext cx="330021" cy="451529"/>
      </dsp:txXfrm>
    </dsp:sp>
    <dsp:sp modelId="{0B414428-5B29-450E-B0C1-E917FE562F8C}">
      <dsp:nvSpPr>
        <dsp:cNvPr id="0" name=""/>
        <dsp:cNvSpPr/>
      </dsp:nvSpPr>
      <dsp:spPr>
        <a:xfrm>
          <a:off x="5929412" y="1798020"/>
          <a:ext cx="600039" cy="600039"/>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p>
      </dsp:txBody>
      <dsp:txXfrm>
        <a:off x="6064421" y="1798020"/>
        <a:ext cx="330021" cy="451529"/>
      </dsp:txXfrm>
    </dsp:sp>
    <dsp:sp modelId="{E2AB89E9-0DA4-4C3C-87A5-FDC2F636C17F}">
      <dsp:nvSpPr>
        <dsp:cNvPr id="0" name=""/>
        <dsp:cNvSpPr/>
      </dsp:nvSpPr>
      <dsp:spPr>
        <a:xfrm>
          <a:off x="6426463" y="2889001"/>
          <a:ext cx="600039" cy="600039"/>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p>
      </dsp:txBody>
      <dsp:txXfrm>
        <a:off x="6561472" y="2889001"/>
        <a:ext cx="330021" cy="4515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94C36-D1C2-4C35-AEA8-E33B01E9060B}">
      <dsp:nvSpPr>
        <dsp:cNvPr id="0" name=""/>
        <dsp:cNvSpPr/>
      </dsp:nvSpPr>
      <dsp:spPr>
        <a:xfrm>
          <a:off x="5634" y="1128000"/>
          <a:ext cx="3368218" cy="1347287"/>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The entity compares the cost to the NRV of the inventory.</a:t>
          </a:r>
          <a:endParaRPr lang="en-US" sz="1900" kern="1200" dirty="0"/>
        </a:p>
      </dsp:txBody>
      <dsp:txXfrm>
        <a:off x="679278" y="1128000"/>
        <a:ext cx="2020931" cy="1347287"/>
      </dsp:txXfrm>
    </dsp:sp>
    <dsp:sp modelId="{03B30970-6187-4843-8916-FF1447015226}">
      <dsp:nvSpPr>
        <dsp:cNvPr id="0" name=""/>
        <dsp:cNvSpPr/>
      </dsp:nvSpPr>
      <dsp:spPr>
        <a:xfrm>
          <a:off x="3037031" y="1128000"/>
          <a:ext cx="3368218" cy="1347287"/>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The inventory would be written down to the NRV of </a:t>
          </a:r>
          <a:r>
            <a:rPr lang="en-US" sz="1900" b="1" kern="1200" dirty="0" smtClean="0"/>
            <a:t>$99 </a:t>
          </a:r>
          <a:r>
            <a:rPr lang="en-US" sz="1900" kern="1200" dirty="0" smtClean="0"/>
            <a:t>per unit.</a:t>
          </a:r>
          <a:endParaRPr lang="en-US" sz="1900" kern="1200" dirty="0"/>
        </a:p>
      </dsp:txBody>
      <dsp:txXfrm>
        <a:off x="3710675" y="1128000"/>
        <a:ext cx="2020931" cy="13472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F55E9-8AA0-4071-A006-82A388D015F5}">
      <dsp:nvSpPr>
        <dsp:cNvPr id="0" name=""/>
        <dsp:cNvSpPr/>
      </dsp:nvSpPr>
      <dsp:spPr>
        <a:xfrm>
          <a:off x="228184" y="441125"/>
          <a:ext cx="7789746" cy="2064853"/>
        </a:xfrm>
        <a:prstGeom prst="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8224" tIns="833120" rIns="628224" bIns="99568"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smtClean="0">
            <a:solidFill>
              <a:srgbClr val="5F6062"/>
            </a:solidFill>
          </a:endParaRPr>
        </a:p>
        <a:p>
          <a:pPr marL="171450" lvl="1" indent="-171450" algn="l" defTabSz="711200">
            <a:lnSpc>
              <a:spcPct val="90000"/>
            </a:lnSpc>
            <a:spcBef>
              <a:spcPct val="0"/>
            </a:spcBef>
            <a:spcAft>
              <a:spcPct val="15000"/>
            </a:spcAft>
            <a:buChar char="••"/>
          </a:pPr>
          <a:r>
            <a:rPr lang="en-US" sz="1600" kern="1200" dirty="0" smtClean="0">
              <a:solidFill>
                <a:srgbClr val="5F6062"/>
              </a:solidFill>
            </a:rPr>
            <a:t>Reflects </a:t>
          </a:r>
          <a:r>
            <a:rPr lang="en-US" sz="1600" u="sng" kern="1200" dirty="0" smtClean="0">
              <a:solidFill>
                <a:srgbClr val="5F6062"/>
              </a:solidFill>
            </a:rPr>
            <a:t>management expectations</a:t>
          </a:r>
          <a:r>
            <a:rPr lang="en-US" sz="1600" kern="1200" dirty="0" smtClean="0">
              <a:solidFill>
                <a:srgbClr val="5F6062"/>
              </a:solidFill>
            </a:rPr>
            <a:t> based on past events, current conditions, and reasonable and supportable forecasts</a:t>
          </a:r>
        </a:p>
        <a:p>
          <a:pPr marL="171450" lvl="1" indent="-171450" algn="l" defTabSz="711200">
            <a:lnSpc>
              <a:spcPct val="90000"/>
            </a:lnSpc>
            <a:spcBef>
              <a:spcPct val="0"/>
            </a:spcBef>
            <a:spcAft>
              <a:spcPct val="15000"/>
            </a:spcAft>
            <a:buChar char="••"/>
          </a:pPr>
          <a:r>
            <a:rPr lang="en-US" sz="1600" kern="1200" dirty="0" smtClean="0">
              <a:solidFill>
                <a:srgbClr val="5F6062"/>
              </a:solidFill>
            </a:rPr>
            <a:t>Reflects </a:t>
          </a:r>
          <a:r>
            <a:rPr lang="en-US" sz="1600" u="sng" kern="1200" dirty="0" smtClean="0">
              <a:solidFill>
                <a:srgbClr val="5F6062"/>
              </a:solidFill>
            </a:rPr>
            <a:t>more forward looking information</a:t>
          </a:r>
        </a:p>
        <a:p>
          <a:pPr marL="171450" lvl="1" indent="-171450" algn="l" defTabSz="711200">
            <a:lnSpc>
              <a:spcPct val="90000"/>
            </a:lnSpc>
            <a:spcBef>
              <a:spcPct val="0"/>
            </a:spcBef>
            <a:spcAft>
              <a:spcPct val="15000"/>
            </a:spcAft>
            <a:buChar char="••"/>
          </a:pPr>
          <a:r>
            <a:rPr lang="en-US" sz="1600" u="none" kern="1200" dirty="0" smtClean="0">
              <a:solidFill>
                <a:srgbClr val="5F6062"/>
              </a:solidFill>
            </a:rPr>
            <a:t>Incorporates expected losses </a:t>
          </a:r>
          <a:r>
            <a:rPr lang="en-US" sz="1600" u="sng" kern="1200" dirty="0" smtClean="0">
              <a:solidFill>
                <a:srgbClr val="5F6062"/>
              </a:solidFill>
            </a:rPr>
            <a:t>over estimated life </a:t>
          </a:r>
          <a:r>
            <a:rPr lang="en-US" sz="1600" u="none" kern="1200" dirty="0" smtClean="0">
              <a:solidFill>
                <a:srgbClr val="5F6062"/>
              </a:solidFill>
            </a:rPr>
            <a:t>at the reporting date</a:t>
          </a:r>
        </a:p>
      </dsp:txBody>
      <dsp:txXfrm>
        <a:off x="228184" y="441125"/>
        <a:ext cx="7789746" cy="2064853"/>
      </dsp:txXfrm>
    </dsp:sp>
    <dsp:sp modelId="{A8F258DD-C18B-4C7C-A91B-A75992738F07}">
      <dsp:nvSpPr>
        <dsp:cNvPr id="0" name=""/>
        <dsp:cNvSpPr/>
      </dsp:nvSpPr>
      <dsp:spPr>
        <a:xfrm>
          <a:off x="697191" y="126475"/>
          <a:ext cx="6597555" cy="1155578"/>
        </a:xfrm>
        <a:prstGeom prst="roundRect">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4167" tIns="0" rIns="214167" bIns="0" numCol="1" spcCol="1270" anchor="ctr" anchorCtr="0">
          <a:noAutofit/>
        </a:bodyPr>
        <a:lstStyle/>
        <a:p>
          <a:pPr lvl="0" algn="ctr" defTabSz="977900" rtl="0">
            <a:lnSpc>
              <a:spcPct val="90000"/>
            </a:lnSpc>
            <a:spcBef>
              <a:spcPct val="0"/>
            </a:spcBef>
            <a:spcAft>
              <a:spcPct val="35000"/>
            </a:spcAft>
          </a:pPr>
          <a:r>
            <a:rPr lang="en-US" sz="2200" b="1" kern="1200" dirty="0" smtClean="0"/>
            <a:t>At each reporting date, the allowance for credit losses will be based on expected credit losses </a:t>
          </a:r>
          <a:r>
            <a:rPr lang="en-US" sz="2200" b="1" u="none" kern="1200" dirty="0" smtClean="0"/>
            <a:t>of financial assets as of the reporting date</a:t>
          </a:r>
          <a:endParaRPr lang="en-US" sz="2200" b="1" kern="1200" dirty="0"/>
        </a:p>
      </dsp:txBody>
      <dsp:txXfrm>
        <a:off x="753602" y="182886"/>
        <a:ext cx="6484733" cy="104275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3CD8E-863E-421A-8A8D-D16AE5ED2068}">
      <dsp:nvSpPr>
        <dsp:cNvPr id="0" name=""/>
        <dsp:cNvSpPr/>
      </dsp:nvSpPr>
      <dsp:spPr>
        <a:xfrm>
          <a:off x="0" y="325057"/>
          <a:ext cx="8229600"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A63D873-EEC8-4B72-B91A-0627F15F1599}">
      <dsp:nvSpPr>
        <dsp:cNvPr id="0" name=""/>
        <dsp:cNvSpPr/>
      </dsp:nvSpPr>
      <dsp:spPr>
        <a:xfrm>
          <a:off x="411480" y="240611"/>
          <a:ext cx="6675119" cy="5608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b="1" kern="1200" dirty="0" smtClean="0"/>
            <a:t>AFS debt securities were excluded from the CECL model during redeliberations</a:t>
          </a:r>
          <a:endParaRPr lang="en-US" sz="1900" b="1" kern="1200" dirty="0"/>
        </a:p>
      </dsp:txBody>
      <dsp:txXfrm>
        <a:off x="438860" y="267991"/>
        <a:ext cx="6620359" cy="506120"/>
      </dsp:txXfrm>
    </dsp:sp>
    <dsp:sp modelId="{65209822-11B0-43C2-9562-0C05F357846C}">
      <dsp:nvSpPr>
        <dsp:cNvPr id="0" name=""/>
        <dsp:cNvSpPr/>
      </dsp:nvSpPr>
      <dsp:spPr>
        <a:xfrm>
          <a:off x="0" y="1186897"/>
          <a:ext cx="8229600" cy="26932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OTTI – “AFS Credit Loss Model”</a:t>
          </a:r>
          <a:endParaRPr lang="en-US" sz="1900" kern="1200" dirty="0"/>
        </a:p>
        <a:p>
          <a:pPr marL="171450" lvl="1" indent="-171450" algn="l" defTabSz="844550">
            <a:lnSpc>
              <a:spcPct val="90000"/>
            </a:lnSpc>
            <a:spcBef>
              <a:spcPct val="0"/>
            </a:spcBef>
            <a:spcAft>
              <a:spcPct val="15000"/>
            </a:spcAft>
            <a:buChar char="••"/>
          </a:pPr>
          <a:r>
            <a:rPr lang="en-US" sz="1900" kern="1200" dirty="0" smtClean="0"/>
            <a:t>An allowance approach would be used for recording credit losses, which would allow for credit loss reversals</a:t>
          </a:r>
          <a:endParaRPr lang="en-US" sz="1900" kern="1200" dirty="0"/>
        </a:p>
        <a:p>
          <a:pPr marL="171450" lvl="1" indent="-171450" algn="l" defTabSz="844550">
            <a:lnSpc>
              <a:spcPct val="90000"/>
            </a:lnSpc>
            <a:spcBef>
              <a:spcPct val="0"/>
            </a:spcBef>
            <a:spcAft>
              <a:spcPct val="15000"/>
            </a:spcAft>
            <a:buChar char="••"/>
          </a:pPr>
          <a:r>
            <a:rPr lang="en-US" sz="1900" kern="1200" dirty="0" smtClean="0"/>
            <a:t>Requirement to consider the length of time that fair value of the security has been below amortized cost would be eliminated</a:t>
          </a:r>
          <a:endParaRPr lang="en-US" sz="1900" kern="1200" dirty="0"/>
        </a:p>
        <a:p>
          <a:pPr marL="171450" lvl="1" indent="-171450" algn="l" defTabSz="844550">
            <a:lnSpc>
              <a:spcPct val="90000"/>
            </a:lnSpc>
            <a:spcBef>
              <a:spcPct val="0"/>
            </a:spcBef>
            <a:spcAft>
              <a:spcPct val="15000"/>
            </a:spcAft>
            <a:buChar char="••"/>
          </a:pPr>
          <a:r>
            <a:rPr lang="en-US" sz="1900" kern="1200" dirty="0" smtClean="0"/>
            <a:t>When estimating whether a credit loss exists, an entity would no longer be required to consider recoveries or additional declines in fair value after the balance sheet date </a:t>
          </a:r>
          <a:endParaRPr lang="en-US" sz="1900" kern="1200" dirty="0"/>
        </a:p>
      </dsp:txBody>
      <dsp:txXfrm>
        <a:off x="0" y="1186897"/>
        <a:ext cx="8229600" cy="2693250"/>
      </dsp:txXfrm>
    </dsp:sp>
    <dsp:sp modelId="{49494C2B-E6C6-4D54-95CA-1E6A98A50BBA}">
      <dsp:nvSpPr>
        <dsp:cNvPr id="0" name=""/>
        <dsp:cNvSpPr/>
      </dsp:nvSpPr>
      <dsp:spPr>
        <a:xfrm>
          <a:off x="411480" y="906457"/>
          <a:ext cx="7333742" cy="5608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b="1" kern="1200" dirty="0" smtClean="0"/>
            <a:t>Would apply modified impairment guidance in Current GAAP</a:t>
          </a:r>
          <a:endParaRPr lang="en-US" sz="1900" b="1" kern="1200" dirty="0"/>
        </a:p>
      </dsp:txBody>
      <dsp:txXfrm>
        <a:off x="438860" y="933837"/>
        <a:ext cx="7278982" cy="506120"/>
      </dsp:txXfrm>
    </dsp:sp>
    <dsp:sp modelId="{60FB9665-F942-4BC0-81E3-F62ACE32A26C}">
      <dsp:nvSpPr>
        <dsp:cNvPr id="0" name=""/>
        <dsp:cNvSpPr/>
      </dsp:nvSpPr>
      <dsp:spPr>
        <a:xfrm>
          <a:off x="0" y="4076582"/>
          <a:ext cx="8229600"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4EF431D-FCBE-4F78-A610-0EB02368B785}">
      <dsp:nvSpPr>
        <dsp:cNvPr id="0" name=""/>
        <dsp:cNvSpPr/>
      </dsp:nvSpPr>
      <dsp:spPr>
        <a:xfrm>
          <a:off x="411480" y="4046065"/>
          <a:ext cx="7034703" cy="5608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b="1" kern="1200" dirty="0" smtClean="0"/>
            <a:t>AFS disclosures updated for CECL disclosure principles would be retained</a:t>
          </a:r>
          <a:endParaRPr lang="en-US" sz="1900" b="1" kern="1200" dirty="0"/>
        </a:p>
      </dsp:txBody>
      <dsp:txXfrm>
        <a:off x="438860" y="4073445"/>
        <a:ext cx="6979943"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A3525-97A8-4A24-B149-33000E8599E4}">
      <dsp:nvSpPr>
        <dsp:cNvPr id="0" name=""/>
        <dsp:cNvSpPr/>
      </dsp:nvSpPr>
      <dsp:spPr>
        <a:xfrm rot="16200000">
          <a:off x="-873035" y="873819"/>
          <a:ext cx="3787679" cy="2040039"/>
        </a:xfrm>
        <a:prstGeom prst="flowChartManualOperation">
          <a:avLst/>
        </a:prstGeom>
        <a:gradFill rotWithShape="0">
          <a:gsLst>
            <a:gs pos="0">
              <a:schemeClr val="accent4">
                <a:alpha val="90000"/>
                <a:hueOff val="0"/>
                <a:satOff val="0"/>
                <a:lumOff val="0"/>
                <a:alphaOff val="0"/>
                <a:shade val="51000"/>
                <a:satMod val="130000"/>
              </a:schemeClr>
            </a:gs>
            <a:gs pos="80000">
              <a:schemeClr val="accent4">
                <a:alpha val="90000"/>
                <a:hueOff val="0"/>
                <a:satOff val="0"/>
                <a:lumOff val="0"/>
                <a:alphaOff val="0"/>
                <a:shade val="93000"/>
                <a:satMod val="130000"/>
              </a:schemeClr>
            </a:gs>
            <a:gs pos="100000">
              <a:schemeClr val="accent4">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950" tIns="0" rIns="107574" bIns="0" numCol="1" spcCol="1270" anchor="ctr" anchorCtr="0">
          <a:noAutofit/>
        </a:bodyPr>
        <a:lstStyle/>
        <a:p>
          <a:pPr lvl="0" algn="ctr" defTabSz="755650">
            <a:lnSpc>
              <a:spcPct val="90000"/>
            </a:lnSpc>
            <a:spcBef>
              <a:spcPct val="0"/>
            </a:spcBef>
            <a:spcAft>
              <a:spcPct val="35000"/>
            </a:spcAft>
          </a:pPr>
          <a:r>
            <a:rPr lang="en-US" sz="1700" kern="1200" dirty="0" smtClean="0"/>
            <a:t>Assessment of substantial doubt includes evaluation of the mitigating effect of management’s plans</a:t>
          </a:r>
          <a:endParaRPr lang="en-US" sz="1700" kern="1200" dirty="0"/>
        </a:p>
      </dsp:txBody>
      <dsp:txXfrm rot="5400000">
        <a:off x="785" y="757535"/>
        <a:ext cx="2040039" cy="2272607"/>
      </dsp:txXfrm>
    </dsp:sp>
    <dsp:sp modelId="{8C2646C0-24D0-4386-B31B-4990F8501D37}">
      <dsp:nvSpPr>
        <dsp:cNvPr id="0" name=""/>
        <dsp:cNvSpPr/>
      </dsp:nvSpPr>
      <dsp:spPr>
        <a:xfrm rot="16200000">
          <a:off x="1320007" y="873819"/>
          <a:ext cx="3787679" cy="2040039"/>
        </a:xfrm>
        <a:prstGeom prst="flowChartManualOperation">
          <a:avLst/>
        </a:prstGeom>
        <a:gradFill rotWithShape="0">
          <a:gsLst>
            <a:gs pos="0">
              <a:schemeClr val="accent4">
                <a:alpha val="90000"/>
                <a:hueOff val="0"/>
                <a:satOff val="0"/>
                <a:lumOff val="0"/>
                <a:alphaOff val="-20000"/>
                <a:shade val="51000"/>
                <a:satMod val="130000"/>
              </a:schemeClr>
            </a:gs>
            <a:gs pos="80000">
              <a:schemeClr val="accent4">
                <a:alpha val="90000"/>
                <a:hueOff val="0"/>
                <a:satOff val="0"/>
                <a:lumOff val="0"/>
                <a:alphaOff val="-20000"/>
                <a:shade val="93000"/>
                <a:satMod val="130000"/>
              </a:schemeClr>
            </a:gs>
            <a:gs pos="100000">
              <a:schemeClr val="accent4">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950" tIns="0" rIns="107574" bIns="0" numCol="1" spcCol="1270" anchor="t" anchorCtr="0">
          <a:noAutofit/>
        </a:bodyPr>
        <a:lstStyle/>
        <a:p>
          <a:pPr lvl="0" algn="l" defTabSz="755650">
            <a:lnSpc>
              <a:spcPct val="90000"/>
            </a:lnSpc>
            <a:spcBef>
              <a:spcPct val="0"/>
            </a:spcBef>
            <a:spcAft>
              <a:spcPct val="35000"/>
            </a:spcAft>
          </a:pPr>
          <a:r>
            <a:rPr lang="en-US" sz="1700" kern="1200" dirty="0" smtClean="0"/>
            <a:t>Mitigating effect can </a:t>
          </a:r>
          <a:r>
            <a:rPr lang="en-US" sz="1700" i="1" kern="1200" dirty="0" smtClean="0"/>
            <a:t>only</a:t>
          </a:r>
          <a:r>
            <a:rPr lang="en-US" sz="1700" i="0" kern="1200" dirty="0" smtClean="0"/>
            <a:t> be considered if:</a:t>
          </a:r>
          <a:endParaRPr lang="en-US" sz="1700" kern="1200" dirty="0"/>
        </a:p>
        <a:p>
          <a:pPr marL="114300" lvl="1" indent="-114300" algn="l" defTabSz="577850">
            <a:lnSpc>
              <a:spcPct val="90000"/>
            </a:lnSpc>
            <a:spcBef>
              <a:spcPct val="0"/>
            </a:spcBef>
            <a:spcAft>
              <a:spcPct val="15000"/>
            </a:spcAft>
            <a:buChar char="••"/>
          </a:pPr>
          <a:r>
            <a:rPr lang="en-US" sz="1300" kern="1200" dirty="0" smtClean="0"/>
            <a:t>Probable the plans will be effectively implemented within assessment period</a:t>
          </a:r>
          <a:endParaRPr lang="en-US" sz="1300" kern="1200" dirty="0"/>
        </a:p>
        <a:p>
          <a:pPr marL="114300" lvl="1" indent="-114300" algn="l" defTabSz="577850">
            <a:lnSpc>
              <a:spcPct val="90000"/>
            </a:lnSpc>
            <a:spcBef>
              <a:spcPct val="0"/>
            </a:spcBef>
            <a:spcAft>
              <a:spcPct val="15000"/>
            </a:spcAft>
            <a:buChar char="••"/>
          </a:pPr>
          <a:r>
            <a:rPr lang="en-US" sz="1300" kern="1200" dirty="0" smtClean="0"/>
            <a:t>Probable the plans will alleviate substantial doubt within assessment period</a:t>
          </a:r>
          <a:endParaRPr lang="en-US" sz="1300" kern="1200" dirty="0"/>
        </a:p>
      </dsp:txBody>
      <dsp:txXfrm rot="5400000">
        <a:off x="2193827" y="757535"/>
        <a:ext cx="2040039" cy="2272607"/>
      </dsp:txXfrm>
    </dsp:sp>
    <dsp:sp modelId="{4F2B5DA6-BA0B-40CA-B4B1-56A221C95757}">
      <dsp:nvSpPr>
        <dsp:cNvPr id="0" name=""/>
        <dsp:cNvSpPr/>
      </dsp:nvSpPr>
      <dsp:spPr>
        <a:xfrm rot="16200000">
          <a:off x="3513050" y="873819"/>
          <a:ext cx="3787679" cy="2040039"/>
        </a:xfrm>
        <a:prstGeom prst="flowChartManualOperation">
          <a:avLst/>
        </a:prstGeom>
        <a:gradFill rotWithShape="0">
          <a:gsLst>
            <a:gs pos="0">
              <a:schemeClr val="accent4">
                <a:alpha val="90000"/>
                <a:hueOff val="0"/>
                <a:satOff val="0"/>
                <a:lumOff val="0"/>
                <a:alphaOff val="-40000"/>
                <a:shade val="51000"/>
                <a:satMod val="130000"/>
              </a:schemeClr>
            </a:gs>
            <a:gs pos="80000">
              <a:schemeClr val="accent4">
                <a:alpha val="90000"/>
                <a:hueOff val="0"/>
                <a:satOff val="0"/>
                <a:lumOff val="0"/>
                <a:alphaOff val="-40000"/>
                <a:shade val="93000"/>
                <a:satMod val="130000"/>
              </a:schemeClr>
            </a:gs>
            <a:gs pos="100000">
              <a:schemeClr val="accent4">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950" tIns="0" rIns="107574" bIns="0" numCol="1" spcCol="1270" anchor="ctr" anchorCtr="0">
          <a:noAutofit/>
        </a:bodyPr>
        <a:lstStyle/>
        <a:p>
          <a:pPr lvl="0" algn="ctr" defTabSz="755650">
            <a:lnSpc>
              <a:spcPct val="90000"/>
            </a:lnSpc>
            <a:spcBef>
              <a:spcPct val="0"/>
            </a:spcBef>
            <a:spcAft>
              <a:spcPct val="35000"/>
            </a:spcAft>
          </a:pPr>
          <a:r>
            <a:rPr lang="en-US" sz="1700" kern="1200" dirty="0" smtClean="0"/>
            <a:t>If management’s plans do not meet </a:t>
          </a:r>
          <a:r>
            <a:rPr lang="en-US" sz="1700" i="1" kern="1200" dirty="0" smtClean="0"/>
            <a:t>both </a:t>
          </a:r>
          <a:r>
            <a:rPr lang="en-US" sz="1700" i="0" kern="1200" dirty="0" smtClean="0"/>
            <a:t>of these criteria, they cannot be considered in the substantial doubt evaluation</a:t>
          </a:r>
          <a:endParaRPr lang="en-US" sz="1700" kern="1200" dirty="0"/>
        </a:p>
      </dsp:txBody>
      <dsp:txXfrm rot="5400000">
        <a:off x="4386870" y="757535"/>
        <a:ext cx="2040039" cy="22726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5265E-2E61-4102-812F-CD4F174CA511}">
      <dsp:nvSpPr>
        <dsp:cNvPr id="0" name=""/>
        <dsp:cNvSpPr/>
      </dsp:nvSpPr>
      <dsp:spPr>
        <a:xfrm>
          <a:off x="0" y="233249"/>
          <a:ext cx="6804211" cy="941850"/>
        </a:xfrm>
        <a:prstGeom prst="rect">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8082" tIns="270764" rIns="52808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Principal conditions and events that raised substantial doubt</a:t>
          </a:r>
          <a:endParaRPr lang="en-US" sz="1300" kern="1200" dirty="0"/>
        </a:p>
        <a:p>
          <a:pPr marL="114300" lvl="1" indent="-114300" algn="l" defTabSz="577850">
            <a:lnSpc>
              <a:spcPct val="90000"/>
            </a:lnSpc>
            <a:spcBef>
              <a:spcPct val="0"/>
            </a:spcBef>
            <a:spcAft>
              <a:spcPct val="15000"/>
            </a:spcAft>
            <a:buChar char="••"/>
          </a:pPr>
          <a:r>
            <a:rPr lang="en-US" sz="1300" kern="1200" dirty="0" smtClean="0"/>
            <a:t>Management’s evaluation of the significance of those conditions and events</a:t>
          </a:r>
          <a:endParaRPr lang="en-US" sz="1300" kern="1200" dirty="0"/>
        </a:p>
        <a:p>
          <a:pPr marL="114300" lvl="1" indent="-114300" algn="l" defTabSz="577850">
            <a:lnSpc>
              <a:spcPct val="90000"/>
            </a:lnSpc>
            <a:spcBef>
              <a:spcPct val="0"/>
            </a:spcBef>
            <a:spcAft>
              <a:spcPct val="15000"/>
            </a:spcAft>
            <a:buChar char="••"/>
          </a:pPr>
          <a:r>
            <a:rPr lang="en-US" sz="1300" kern="1200" dirty="0" smtClean="0"/>
            <a:t>Disclosure of management’s plans that alleviated the substantial doubt</a:t>
          </a:r>
          <a:endParaRPr lang="en-US" sz="1300" kern="1200" dirty="0"/>
        </a:p>
      </dsp:txBody>
      <dsp:txXfrm>
        <a:off x="0" y="233249"/>
        <a:ext cx="6804211" cy="941850"/>
      </dsp:txXfrm>
    </dsp:sp>
    <dsp:sp modelId="{F816DC18-55B0-4508-B9D9-C2C3160C967D}">
      <dsp:nvSpPr>
        <dsp:cNvPr id="0" name=""/>
        <dsp:cNvSpPr/>
      </dsp:nvSpPr>
      <dsp:spPr>
        <a:xfrm>
          <a:off x="340210" y="41369"/>
          <a:ext cx="4762947" cy="38376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28" tIns="0" rIns="180028" bIns="0" numCol="1" spcCol="1270" anchor="ctr" anchorCtr="0">
          <a:noAutofit/>
        </a:bodyPr>
        <a:lstStyle/>
        <a:p>
          <a:pPr lvl="0" algn="l" defTabSz="577850">
            <a:lnSpc>
              <a:spcPct val="90000"/>
            </a:lnSpc>
            <a:spcBef>
              <a:spcPct val="0"/>
            </a:spcBef>
            <a:spcAft>
              <a:spcPct val="35000"/>
            </a:spcAft>
          </a:pPr>
          <a:r>
            <a:rPr lang="en-US" sz="1300" b="1" kern="1200" dirty="0" smtClean="0"/>
            <a:t>Substantial doubt overcome by management’s plans</a:t>
          </a:r>
          <a:endParaRPr lang="en-US" sz="1300" b="1" kern="1200" dirty="0"/>
        </a:p>
      </dsp:txBody>
      <dsp:txXfrm>
        <a:off x="358944" y="60103"/>
        <a:ext cx="4725479" cy="346292"/>
      </dsp:txXfrm>
    </dsp:sp>
    <dsp:sp modelId="{0C7FE354-39D7-4829-9A5D-3155D23AE408}">
      <dsp:nvSpPr>
        <dsp:cNvPr id="0" name=""/>
        <dsp:cNvSpPr/>
      </dsp:nvSpPr>
      <dsp:spPr>
        <a:xfrm>
          <a:off x="0" y="1437179"/>
          <a:ext cx="6804211" cy="1105650"/>
        </a:xfrm>
        <a:prstGeom prst="rect">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8082" tIns="270764" rIns="52808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Principal events and conditions that raised substantial doubt</a:t>
          </a:r>
          <a:endParaRPr lang="en-US" sz="1300" kern="1200" dirty="0"/>
        </a:p>
        <a:p>
          <a:pPr marL="114300" lvl="1" indent="-114300" algn="l" defTabSz="577850">
            <a:lnSpc>
              <a:spcPct val="90000"/>
            </a:lnSpc>
            <a:spcBef>
              <a:spcPct val="0"/>
            </a:spcBef>
            <a:spcAft>
              <a:spcPct val="15000"/>
            </a:spcAft>
            <a:buChar char="••"/>
          </a:pPr>
          <a:r>
            <a:rPr lang="en-US" sz="1300" kern="1200" dirty="0" smtClean="0"/>
            <a:t>Management’s evaluation of the significance of those conditions and events</a:t>
          </a:r>
          <a:endParaRPr lang="en-US" sz="1300" kern="1200" dirty="0"/>
        </a:p>
        <a:p>
          <a:pPr marL="114300" lvl="1" indent="-114300" algn="l" defTabSz="577850">
            <a:lnSpc>
              <a:spcPct val="90000"/>
            </a:lnSpc>
            <a:spcBef>
              <a:spcPct val="0"/>
            </a:spcBef>
            <a:spcAft>
              <a:spcPct val="15000"/>
            </a:spcAft>
            <a:buChar char="••"/>
          </a:pPr>
          <a:r>
            <a:rPr lang="en-US" sz="1300" kern="1200" dirty="0" smtClean="0"/>
            <a:t>Management’s plans that are intended to mitigate the conditions or events that gave rise to the substantial doubt</a:t>
          </a:r>
          <a:endParaRPr lang="en-US" sz="1300" kern="1200" dirty="0"/>
        </a:p>
      </dsp:txBody>
      <dsp:txXfrm>
        <a:off x="0" y="1437179"/>
        <a:ext cx="6804211" cy="1105650"/>
      </dsp:txXfrm>
    </dsp:sp>
    <dsp:sp modelId="{B0D8BE66-F60D-40C0-B821-1CCBA624E5A5}">
      <dsp:nvSpPr>
        <dsp:cNvPr id="0" name=""/>
        <dsp:cNvSpPr/>
      </dsp:nvSpPr>
      <dsp:spPr>
        <a:xfrm>
          <a:off x="340210" y="1245299"/>
          <a:ext cx="4762947" cy="38376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28" tIns="0" rIns="180028" bIns="0" numCol="1" spcCol="1270" anchor="ctr" anchorCtr="0">
          <a:noAutofit/>
        </a:bodyPr>
        <a:lstStyle/>
        <a:p>
          <a:pPr lvl="0" algn="l" defTabSz="577850">
            <a:lnSpc>
              <a:spcPct val="90000"/>
            </a:lnSpc>
            <a:spcBef>
              <a:spcPct val="0"/>
            </a:spcBef>
            <a:spcAft>
              <a:spcPct val="35000"/>
            </a:spcAft>
          </a:pPr>
          <a:r>
            <a:rPr lang="en-US" sz="1300" b="1" kern="1200" dirty="0" smtClean="0"/>
            <a:t>Substantial doubt not overcome</a:t>
          </a:r>
          <a:endParaRPr lang="en-US" sz="1300" b="1" kern="1200" dirty="0"/>
        </a:p>
      </dsp:txBody>
      <dsp:txXfrm>
        <a:off x="358944" y="1264033"/>
        <a:ext cx="4725479" cy="346292"/>
      </dsp:txXfrm>
    </dsp:sp>
    <dsp:sp modelId="{C3338B38-F884-4BA8-B1D3-C21247585909}">
      <dsp:nvSpPr>
        <dsp:cNvPr id="0" name=""/>
        <dsp:cNvSpPr/>
      </dsp:nvSpPr>
      <dsp:spPr>
        <a:xfrm>
          <a:off x="0" y="2804909"/>
          <a:ext cx="6804211" cy="1289925"/>
        </a:xfrm>
        <a:prstGeom prst="rect">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8082" tIns="270764" rIns="52808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Required disclosures continue as substantial doubt persists</a:t>
          </a:r>
          <a:endParaRPr lang="en-US" sz="1300" kern="1200" dirty="0"/>
        </a:p>
        <a:p>
          <a:pPr marL="114300" lvl="1" indent="-114300" algn="l" defTabSz="577850">
            <a:lnSpc>
              <a:spcPct val="90000"/>
            </a:lnSpc>
            <a:spcBef>
              <a:spcPct val="0"/>
            </a:spcBef>
            <a:spcAft>
              <a:spcPct val="15000"/>
            </a:spcAft>
            <a:buChar char="••"/>
          </a:pPr>
          <a:r>
            <a:rPr lang="en-US" sz="1300" kern="1200" dirty="0" smtClean="0"/>
            <a:t>Disclosures should become more extensive as additional information is obtained</a:t>
          </a:r>
          <a:endParaRPr lang="en-US" sz="1300" kern="1200" dirty="0"/>
        </a:p>
        <a:p>
          <a:pPr marL="114300" lvl="1" indent="-114300" algn="l" defTabSz="577850">
            <a:lnSpc>
              <a:spcPct val="90000"/>
            </a:lnSpc>
            <a:spcBef>
              <a:spcPct val="0"/>
            </a:spcBef>
            <a:spcAft>
              <a:spcPct val="15000"/>
            </a:spcAft>
            <a:buChar char="••"/>
          </a:pPr>
          <a:r>
            <a:rPr lang="en-US" sz="1300" kern="1200" dirty="0" smtClean="0"/>
            <a:t>Disclose how relevant conditions and events were resolved in period substantial doubt is no longer reached</a:t>
          </a:r>
          <a:endParaRPr lang="en-US" sz="1300" kern="1200" dirty="0"/>
        </a:p>
      </dsp:txBody>
      <dsp:txXfrm>
        <a:off x="0" y="2804909"/>
        <a:ext cx="6804211" cy="1289925"/>
      </dsp:txXfrm>
    </dsp:sp>
    <dsp:sp modelId="{9125DE1E-7D27-4793-8A37-72738DF3653F}">
      <dsp:nvSpPr>
        <dsp:cNvPr id="0" name=""/>
        <dsp:cNvSpPr/>
      </dsp:nvSpPr>
      <dsp:spPr>
        <a:xfrm>
          <a:off x="340210" y="2613030"/>
          <a:ext cx="4762947" cy="38376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28" tIns="0" rIns="180028" bIns="0" numCol="1" spcCol="1270" anchor="ctr" anchorCtr="0">
          <a:noAutofit/>
        </a:bodyPr>
        <a:lstStyle/>
        <a:p>
          <a:pPr lvl="0" algn="l" defTabSz="577850">
            <a:lnSpc>
              <a:spcPct val="90000"/>
            </a:lnSpc>
            <a:spcBef>
              <a:spcPct val="0"/>
            </a:spcBef>
            <a:spcAft>
              <a:spcPct val="35000"/>
            </a:spcAft>
          </a:pPr>
          <a:r>
            <a:rPr lang="en-US" sz="1300" b="1" kern="1200" dirty="0" smtClean="0"/>
            <a:t>Subsequent disclosures</a:t>
          </a:r>
          <a:endParaRPr lang="en-US" sz="1300" b="1" kern="1200" dirty="0"/>
        </a:p>
      </dsp:txBody>
      <dsp:txXfrm>
        <a:off x="358944" y="2631764"/>
        <a:ext cx="4725479"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6A0BA-86F9-4FE7-BA2D-EBCFEB9A66C6}">
      <dsp:nvSpPr>
        <dsp:cNvPr id="0" name=""/>
        <dsp:cNvSpPr/>
      </dsp:nvSpPr>
      <dsp:spPr>
        <a:xfrm>
          <a:off x="0" y="208419"/>
          <a:ext cx="7019881" cy="463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Background </a:t>
          </a:r>
          <a:endParaRPr lang="en-US" sz="2000" kern="1200" dirty="0"/>
        </a:p>
      </dsp:txBody>
      <dsp:txXfrm>
        <a:off x="22617" y="231036"/>
        <a:ext cx="6974647" cy="418086"/>
      </dsp:txXfrm>
    </dsp:sp>
    <dsp:sp modelId="{EB6EC7CD-D33F-45D0-AB43-F9A2CE134E1D}">
      <dsp:nvSpPr>
        <dsp:cNvPr id="0" name=""/>
        <dsp:cNvSpPr/>
      </dsp:nvSpPr>
      <dsp:spPr>
        <a:xfrm>
          <a:off x="0" y="671740"/>
          <a:ext cx="7019881" cy="291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881"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smtClean="0"/>
            <a:t>Pushdown accounting is the practice of adjusting the stand-alone financial statements of an acquired entity (the “</a:t>
          </a:r>
          <a:r>
            <a:rPr lang="en-US" sz="1700" kern="1200" dirty="0" err="1" smtClean="0"/>
            <a:t>acquiree</a:t>
          </a:r>
          <a:r>
            <a:rPr lang="en-US" sz="1700" kern="1200" dirty="0" smtClean="0"/>
            <a:t>”) to reflect the accounting basis of the investor (or “acquirer”).</a:t>
          </a:r>
          <a:endParaRPr lang="en-US" sz="1700" kern="1200" dirty="0"/>
        </a:p>
        <a:p>
          <a:pPr marL="171450" lvl="1" indent="-171450" algn="l" defTabSz="755650" rtl="0">
            <a:lnSpc>
              <a:spcPct val="90000"/>
            </a:lnSpc>
            <a:spcBef>
              <a:spcPct val="0"/>
            </a:spcBef>
            <a:spcAft>
              <a:spcPct val="20000"/>
            </a:spcAft>
            <a:buChar char="••"/>
          </a:pPr>
          <a:r>
            <a:rPr lang="en-US" sz="1700" kern="1200" dirty="0" smtClean="0"/>
            <a:t>Such new basis is typically the fair value of the identifiable assets acquired and liabilities assumed.  </a:t>
          </a:r>
          <a:endParaRPr lang="en-US" sz="1700" kern="1200" dirty="0"/>
        </a:p>
        <a:p>
          <a:pPr marL="171450" lvl="1" indent="-171450" algn="l" defTabSz="755650" rtl="0">
            <a:lnSpc>
              <a:spcPct val="90000"/>
            </a:lnSpc>
            <a:spcBef>
              <a:spcPct val="0"/>
            </a:spcBef>
            <a:spcAft>
              <a:spcPct val="20000"/>
            </a:spcAft>
            <a:buChar char="••"/>
          </a:pPr>
          <a:r>
            <a:rPr lang="en-US" sz="1700" kern="1200" dirty="0" smtClean="0"/>
            <a:t>Under current U.S. GAAP, there is limited guidance for determining when, if ever, pushdown accounting should be applied. </a:t>
          </a:r>
          <a:endParaRPr lang="en-US" sz="1700" kern="1200" dirty="0"/>
        </a:p>
        <a:p>
          <a:pPr marL="171450" lvl="1" indent="-171450" algn="l" defTabSz="755650" rtl="0">
            <a:lnSpc>
              <a:spcPct val="90000"/>
            </a:lnSpc>
            <a:spcBef>
              <a:spcPct val="0"/>
            </a:spcBef>
            <a:spcAft>
              <a:spcPct val="20000"/>
            </a:spcAft>
            <a:buChar char="••"/>
          </a:pPr>
          <a:r>
            <a:rPr lang="en-US" sz="1700" kern="1200" dirty="0" smtClean="0"/>
            <a:t>The SEC has provided guidance for SEC registrants on pushdown accounting, which indicates that if a purchase transaction results in an entity becoming substantially wholly owned, its standalone financial statements should be adjusted to reflect the basis of accounting of the acquirer. </a:t>
          </a:r>
          <a:endParaRPr lang="en-US" sz="1700" kern="1200" dirty="0"/>
        </a:p>
      </dsp:txBody>
      <dsp:txXfrm>
        <a:off x="0" y="671740"/>
        <a:ext cx="7019881" cy="2914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1A2B1-17B0-45FF-887C-96D2884F49DC}">
      <dsp:nvSpPr>
        <dsp:cNvPr id="0" name=""/>
        <dsp:cNvSpPr/>
      </dsp:nvSpPr>
      <dsp:spPr>
        <a:xfrm>
          <a:off x="0" y="0"/>
          <a:ext cx="7967966" cy="1004233"/>
        </a:xfrm>
        <a:prstGeom prst="round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smtClean="0"/>
            <a:t>Private companies can elect not to recognize separately from goodwill the following intangible assets:</a:t>
          </a:r>
          <a:endParaRPr lang="en-US" sz="2400" kern="1200" dirty="0"/>
        </a:p>
      </dsp:txBody>
      <dsp:txXfrm>
        <a:off x="49023" y="49023"/>
        <a:ext cx="7869920" cy="906187"/>
      </dsp:txXfrm>
    </dsp:sp>
    <dsp:sp modelId="{6436DFEC-C5B8-4C76-ADA6-1B4328062EB0}">
      <dsp:nvSpPr>
        <dsp:cNvPr id="0" name=""/>
        <dsp:cNvSpPr/>
      </dsp:nvSpPr>
      <dsp:spPr>
        <a:xfrm>
          <a:off x="0" y="1009091"/>
          <a:ext cx="7967966" cy="2274454"/>
        </a:xfrm>
        <a:prstGeom prst="rect">
          <a:avLst/>
        </a:prstGeom>
        <a:solidFill>
          <a:srgbClr val="E7E8EE"/>
        </a:solidFill>
        <a:ln>
          <a:noFill/>
        </a:ln>
        <a:effectLst/>
      </dsp:spPr>
      <dsp:style>
        <a:lnRef idx="0">
          <a:scrgbClr r="0" g="0" b="0"/>
        </a:lnRef>
        <a:fillRef idx="0">
          <a:scrgbClr r="0" g="0" b="0"/>
        </a:fillRef>
        <a:effectRef idx="0">
          <a:scrgbClr r="0" g="0" b="0"/>
        </a:effectRef>
        <a:fontRef idx="minor"/>
      </dsp:style>
      <dsp:txBody>
        <a:bodyPr spcFirstLastPara="0" vert="horz" wrap="square" lIns="252983" tIns="27940" rIns="156464" bIns="27940" numCol="1" spcCol="1270" anchor="t" anchorCtr="0">
          <a:noAutofit/>
        </a:bodyPr>
        <a:lstStyle/>
        <a:p>
          <a:pPr marL="228600" lvl="1" indent="-228600" algn="l" defTabSz="977900" rtl="0">
            <a:lnSpc>
              <a:spcPct val="90000"/>
            </a:lnSpc>
            <a:spcBef>
              <a:spcPct val="0"/>
            </a:spcBef>
            <a:spcAft>
              <a:spcPct val="20000"/>
            </a:spcAft>
            <a:buChar char="••"/>
          </a:pPr>
          <a:endParaRPr lang="en-US" sz="2200" kern="1200" dirty="0"/>
        </a:p>
        <a:p>
          <a:pPr marL="228600" lvl="1" indent="-228600" algn="l" defTabSz="977900" rtl="0">
            <a:lnSpc>
              <a:spcPct val="90000"/>
            </a:lnSpc>
            <a:spcBef>
              <a:spcPct val="0"/>
            </a:spcBef>
            <a:spcAft>
              <a:spcPct val="20000"/>
            </a:spcAft>
            <a:buChar char="••"/>
          </a:pPr>
          <a:r>
            <a:rPr lang="en-US" sz="2200" b="0" kern="1200" dirty="0" smtClean="0">
              <a:latin typeface="+mn-lt"/>
              <a:ea typeface="+mn-ea"/>
              <a:cs typeface="+mn-cs"/>
            </a:rPr>
            <a:t>Customer-related intangibles unless they are capable of being sold or licensed independently from other assets of the business*</a:t>
          </a:r>
          <a:endParaRPr lang="en-US" sz="2200" b="1" kern="1200" dirty="0"/>
        </a:p>
        <a:p>
          <a:pPr marL="228600" lvl="1" indent="-228600" algn="l" defTabSz="977900" rtl="0">
            <a:lnSpc>
              <a:spcPct val="90000"/>
            </a:lnSpc>
            <a:spcBef>
              <a:spcPct val="0"/>
            </a:spcBef>
            <a:spcAft>
              <a:spcPct val="20000"/>
            </a:spcAft>
            <a:buChar char="••"/>
          </a:pPr>
          <a:endParaRPr lang="en-US" sz="2200" b="1" kern="1200" dirty="0"/>
        </a:p>
        <a:p>
          <a:pPr marL="228600" lvl="1" indent="-228600" algn="l" defTabSz="977900" rtl="0">
            <a:lnSpc>
              <a:spcPct val="90000"/>
            </a:lnSpc>
            <a:spcBef>
              <a:spcPct val="0"/>
            </a:spcBef>
            <a:spcAft>
              <a:spcPct val="20000"/>
            </a:spcAft>
            <a:buChar char="••"/>
          </a:pPr>
          <a:r>
            <a:rPr lang="en-US" sz="2200" b="0" kern="1200" dirty="0" smtClean="0">
              <a:latin typeface="+mn-lt"/>
              <a:ea typeface="+mn-ea"/>
              <a:cs typeface="+mn-cs"/>
            </a:rPr>
            <a:t>Noncompetition agreements</a:t>
          </a:r>
          <a:endParaRPr lang="en-US" sz="2200" b="1" kern="1200" dirty="0"/>
        </a:p>
        <a:p>
          <a:pPr marL="228600" lvl="1" indent="-228600" algn="l" defTabSz="977900" rtl="0">
            <a:lnSpc>
              <a:spcPct val="90000"/>
            </a:lnSpc>
            <a:spcBef>
              <a:spcPct val="0"/>
            </a:spcBef>
            <a:spcAft>
              <a:spcPct val="20000"/>
            </a:spcAft>
            <a:buChar char="••"/>
          </a:pPr>
          <a:endParaRPr lang="en-US" sz="2200" b="1" kern="1200" dirty="0"/>
        </a:p>
        <a:p>
          <a:pPr marL="228600" lvl="1" indent="-228600" algn="l" defTabSz="977900" rtl="0">
            <a:lnSpc>
              <a:spcPct val="90000"/>
            </a:lnSpc>
            <a:spcBef>
              <a:spcPct val="0"/>
            </a:spcBef>
            <a:spcAft>
              <a:spcPct val="20000"/>
            </a:spcAft>
            <a:buChar char="••"/>
          </a:pPr>
          <a:endParaRPr lang="en-US" sz="2200" b="0" kern="1200" dirty="0"/>
        </a:p>
      </dsp:txBody>
      <dsp:txXfrm>
        <a:off x="0" y="1009091"/>
        <a:ext cx="7967966" cy="22744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82EA1-CC15-4ABF-A1BA-36B188122539}">
      <dsp:nvSpPr>
        <dsp:cNvPr id="0" name=""/>
        <dsp:cNvSpPr/>
      </dsp:nvSpPr>
      <dsp:spPr>
        <a:xfrm>
          <a:off x="2824208" y="0"/>
          <a:ext cx="4236312" cy="2953312"/>
        </a:xfrm>
        <a:prstGeom prst="rightArrow">
          <a:avLst>
            <a:gd name="adj1" fmla="val 75000"/>
            <a:gd name="adj2" fmla="val 50000"/>
          </a:avLst>
        </a:prstGeom>
        <a:solidFill>
          <a:schemeClr val="accent4">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r>
            <a:rPr lang="en-US" sz="1400" kern="1200" dirty="0" smtClean="0"/>
            <a:t>New goodwill arising as a result of an in-scope transaction must be amortized</a:t>
          </a: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r>
            <a:rPr lang="en-US" sz="1400" kern="1200" dirty="0" smtClean="0"/>
            <a:t>Existing goodwill associated with previous transactions should be amortized prospectively as of the adoption of this alternative</a:t>
          </a:r>
          <a:endParaRPr lang="en-US" sz="1400" kern="1200" dirty="0"/>
        </a:p>
        <a:p>
          <a:pPr marL="114300" lvl="1" indent="-114300" algn="l" defTabSz="622300" rtl="0">
            <a:lnSpc>
              <a:spcPct val="90000"/>
            </a:lnSpc>
            <a:spcBef>
              <a:spcPct val="0"/>
            </a:spcBef>
            <a:spcAft>
              <a:spcPct val="15000"/>
            </a:spcAft>
            <a:buChar char="••"/>
          </a:pPr>
          <a:endParaRPr lang="en-US" sz="1400" kern="1200" dirty="0"/>
        </a:p>
      </dsp:txBody>
      <dsp:txXfrm>
        <a:off x="2824208" y="369164"/>
        <a:ext cx="3128820" cy="2214984"/>
      </dsp:txXfrm>
    </dsp:sp>
    <dsp:sp modelId="{C0082D9F-3F2E-4FE5-848E-ABD11AB02379}">
      <dsp:nvSpPr>
        <dsp:cNvPr id="0" name=""/>
        <dsp:cNvSpPr/>
      </dsp:nvSpPr>
      <dsp:spPr>
        <a:xfrm>
          <a:off x="0" y="0"/>
          <a:ext cx="2824208" cy="2953312"/>
        </a:xfrm>
        <a:prstGeom prst="round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l" defTabSz="622300" rtl="0">
            <a:lnSpc>
              <a:spcPct val="90000"/>
            </a:lnSpc>
            <a:spcBef>
              <a:spcPct val="0"/>
            </a:spcBef>
            <a:spcAft>
              <a:spcPct val="35000"/>
            </a:spcAft>
          </a:pPr>
          <a:r>
            <a:rPr lang="en-US" sz="1400" kern="1200" dirty="0" smtClean="0"/>
            <a:t>If elected, </a:t>
          </a:r>
          <a:r>
            <a:rPr lang="en-US" sz="1400" b="1" kern="1200" dirty="0" smtClean="0"/>
            <a:t>must</a:t>
          </a:r>
          <a:r>
            <a:rPr lang="en-US" sz="1400" b="0" kern="1200" dirty="0" smtClean="0"/>
            <a:t> also elect goodwill alternative in ASU 2014-02</a:t>
          </a:r>
          <a:endParaRPr lang="en-US" sz="1400" kern="1200" dirty="0"/>
        </a:p>
      </dsp:txBody>
      <dsp:txXfrm>
        <a:off x="137866" y="137866"/>
        <a:ext cx="2548476" cy="26775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0C8C5-DC63-4828-8BCF-C69AC39855A8}">
      <dsp:nvSpPr>
        <dsp:cNvPr id="0" name=""/>
        <dsp:cNvSpPr/>
      </dsp:nvSpPr>
      <dsp:spPr>
        <a:xfrm>
          <a:off x="0" y="10902"/>
          <a:ext cx="7934960" cy="69239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Current U.S. GAAP – Costs paid to third-parties directly related to issuing debt presented </a:t>
          </a:r>
          <a:r>
            <a:rPr lang="en-US" sz="1600" kern="1200" smtClean="0"/>
            <a:t>as deferred charges (i.e., assets)</a:t>
          </a:r>
          <a:endParaRPr lang="en-US" sz="1600" kern="1200" dirty="0"/>
        </a:p>
      </dsp:txBody>
      <dsp:txXfrm>
        <a:off x="33800" y="44702"/>
        <a:ext cx="7867360" cy="624794"/>
      </dsp:txXfrm>
    </dsp:sp>
    <dsp:sp modelId="{3862476C-0597-4559-BAED-4FBCB1ECE1C8}">
      <dsp:nvSpPr>
        <dsp:cNvPr id="0" name=""/>
        <dsp:cNvSpPr/>
      </dsp:nvSpPr>
      <dsp:spPr>
        <a:xfrm>
          <a:off x="0" y="827137"/>
          <a:ext cx="7934960" cy="72059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ASU 2015-03 – Debt issuance costs presented in the balance sheet as a direct deduction from recognized debt liabilities</a:t>
          </a:r>
          <a:endParaRPr lang="en-US" sz="1600" kern="1200" dirty="0"/>
        </a:p>
      </dsp:txBody>
      <dsp:txXfrm>
        <a:off x="35176" y="862313"/>
        <a:ext cx="7864608" cy="650240"/>
      </dsp:txXfrm>
    </dsp:sp>
    <dsp:sp modelId="{070CE542-E7F3-47D8-B64C-00B460F1812D}">
      <dsp:nvSpPr>
        <dsp:cNvPr id="0" name=""/>
        <dsp:cNvSpPr/>
      </dsp:nvSpPr>
      <dsp:spPr>
        <a:xfrm>
          <a:off x="0" y="1547729"/>
          <a:ext cx="7934960" cy="778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935"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Consistent with presentation of debt discounts</a:t>
          </a:r>
          <a:endParaRPr lang="en-US" sz="1600" kern="1200" dirty="0"/>
        </a:p>
        <a:p>
          <a:pPr marL="171450" lvl="1" indent="-171450" algn="l" defTabSz="711200">
            <a:lnSpc>
              <a:spcPct val="90000"/>
            </a:lnSpc>
            <a:spcBef>
              <a:spcPct val="0"/>
            </a:spcBef>
            <a:spcAft>
              <a:spcPct val="20000"/>
            </a:spcAft>
            <a:buChar char="••"/>
          </a:pPr>
          <a:r>
            <a:rPr lang="en-US" sz="1600" kern="1200" dirty="0" smtClean="0"/>
            <a:t>More closely aligns U.S. GAAP with IFRS</a:t>
          </a:r>
          <a:endParaRPr lang="en-US" sz="1600" kern="1200" dirty="0"/>
        </a:p>
        <a:p>
          <a:pPr marL="171450" lvl="1" indent="-171450" algn="l" defTabSz="711200">
            <a:lnSpc>
              <a:spcPct val="90000"/>
            </a:lnSpc>
            <a:spcBef>
              <a:spcPct val="0"/>
            </a:spcBef>
            <a:spcAft>
              <a:spcPct val="20000"/>
            </a:spcAft>
            <a:buChar char="••"/>
          </a:pPr>
          <a:r>
            <a:rPr lang="en-US" sz="1600" kern="1200" dirty="0" smtClean="0"/>
            <a:t>Consistent with Concepts Statement 6</a:t>
          </a:r>
          <a:endParaRPr lang="en-US" sz="1600" kern="1200" dirty="0"/>
        </a:p>
      </dsp:txBody>
      <dsp:txXfrm>
        <a:off x="0" y="1547729"/>
        <a:ext cx="7934960" cy="778837"/>
      </dsp:txXfrm>
    </dsp:sp>
    <dsp:sp modelId="{226D6B7D-1B5D-4168-B9ED-12755F808A64}">
      <dsp:nvSpPr>
        <dsp:cNvPr id="0" name=""/>
        <dsp:cNvSpPr/>
      </dsp:nvSpPr>
      <dsp:spPr>
        <a:xfrm>
          <a:off x="0" y="2326566"/>
          <a:ext cx="7934960" cy="6751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ASU does not address the presentation of debt issuance costs before the debt liability is recognized</a:t>
          </a:r>
          <a:endParaRPr lang="en-US" sz="1600" kern="1200" dirty="0"/>
        </a:p>
      </dsp:txBody>
      <dsp:txXfrm>
        <a:off x="32957" y="2359523"/>
        <a:ext cx="7869046" cy="609222"/>
      </dsp:txXfrm>
    </dsp:sp>
    <dsp:sp modelId="{77599F3B-C7C0-425D-BD58-A82163788365}">
      <dsp:nvSpPr>
        <dsp:cNvPr id="0" name=""/>
        <dsp:cNvSpPr/>
      </dsp:nvSpPr>
      <dsp:spPr>
        <a:xfrm>
          <a:off x="0" y="3125542"/>
          <a:ext cx="7934960" cy="60155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Recognition and measurement guidance of debt issuance costs remains unchanged</a:t>
          </a:r>
          <a:endParaRPr lang="en-US" sz="1600" kern="1200" dirty="0"/>
        </a:p>
      </dsp:txBody>
      <dsp:txXfrm>
        <a:off x="29365" y="3154907"/>
        <a:ext cx="7876230" cy="542824"/>
      </dsp:txXfrm>
    </dsp:sp>
    <dsp:sp modelId="{EB1FD131-43CE-4876-B7B7-E52765C3FAFC}">
      <dsp:nvSpPr>
        <dsp:cNvPr id="0" name=""/>
        <dsp:cNvSpPr/>
      </dsp:nvSpPr>
      <dsp:spPr>
        <a:xfrm>
          <a:off x="0" y="3727097"/>
          <a:ext cx="7934960"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935"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Continue to track debt issuance costs separately from debt discounts</a:t>
          </a:r>
          <a:endParaRPr lang="en-US" sz="1600" kern="1200" dirty="0"/>
        </a:p>
      </dsp:txBody>
      <dsp:txXfrm>
        <a:off x="0" y="3727097"/>
        <a:ext cx="7934960" cy="7120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341A6-4052-4098-83F5-F8511DD88803}">
      <dsp:nvSpPr>
        <dsp:cNvPr id="0" name=""/>
        <dsp:cNvSpPr/>
      </dsp:nvSpPr>
      <dsp:spPr>
        <a:xfrm>
          <a:off x="410534" y="1748"/>
          <a:ext cx="2605788" cy="156347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Public business entities</a:t>
          </a:r>
          <a:endParaRPr lang="en-US" sz="1700" kern="1200" dirty="0" smtClean="0"/>
        </a:p>
        <a:p>
          <a:pPr lvl="0" algn="ctr" defTabSz="755650">
            <a:lnSpc>
              <a:spcPct val="90000"/>
            </a:lnSpc>
            <a:spcBef>
              <a:spcPct val="0"/>
            </a:spcBef>
            <a:spcAft>
              <a:spcPct val="35000"/>
            </a:spcAft>
          </a:pPr>
          <a:r>
            <a:rPr lang="en-US" sz="1700" kern="1200" dirty="0" smtClean="0"/>
            <a:t> Fiscal years, and interim periods within those fiscal years, beginning after December 15, 2015</a:t>
          </a:r>
          <a:endParaRPr lang="en-US" sz="1700" kern="1200" dirty="0"/>
        </a:p>
      </dsp:txBody>
      <dsp:txXfrm>
        <a:off x="410534" y="1748"/>
        <a:ext cx="2605788" cy="1563472"/>
      </dsp:txXfrm>
    </dsp:sp>
    <dsp:sp modelId="{C878F67A-F0D2-4474-8F17-F516C79365FE}">
      <dsp:nvSpPr>
        <dsp:cNvPr id="0" name=""/>
        <dsp:cNvSpPr/>
      </dsp:nvSpPr>
      <dsp:spPr>
        <a:xfrm>
          <a:off x="3276901" y="1748"/>
          <a:ext cx="2605788" cy="156347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All other entities</a:t>
          </a:r>
        </a:p>
        <a:p>
          <a:pPr lvl="0" algn="ctr" defTabSz="755650">
            <a:lnSpc>
              <a:spcPct val="90000"/>
            </a:lnSpc>
            <a:spcBef>
              <a:spcPct val="0"/>
            </a:spcBef>
            <a:spcAft>
              <a:spcPct val="35000"/>
            </a:spcAft>
          </a:pPr>
          <a:r>
            <a:rPr lang="en-US" sz="1700" kern="1200" dirty="0" smtClean="0"/>
            <a:t>Fiscal years beginning after December 15, 2015, and interim periods within fiscal years beginning after December 15, 2016 </a:t>
          </a:r>
          <a:endParaRPr lang="en-US" sz="1700" kern="1200" dirty="0"/>
        </a:p>
      </dsp:txBody>
      <dsp:txXfrm>
        <a:off x="3276901" y="1748"/>
        <a:ext cx="2605788" cy="1563472"/>
      </dsp:txXfrm>
    </dsp:sp>
    <dsp:sp modelId="{0730688B-4B64-4329-9CD3-5BFD091E2167}">
      <dsp:nvSpPr>
        <dsp:cNvPr id="0" name=""/>
        <dsp:cNvSpPr/>
      </dsp:nvSpPr>
      <dsp:spPr>
        <a:xfrm>
          <a:off x="407863" y="1733539"/>
          <a:ext cx="5477496" cy="45518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Retrospective application required </a:t>
          </a:r>
          <a:endParaRPr lang="en-US" sz="1700" kern="1200" dirty="0"/>
        </a:p>
      </dsp:txBody>
      <dsp:txXfrm>
        <a:off x="407863" y="1733539"/>
        <a:ext cx="5477496" cy="455189"/>
      </dsp:txXfrm>
    </dsp:sp>
    <dsp:sp modelId="{BFAEBCD4-B0B5-4B0C-8C74-1A31B923B65B}">
      <dsp:nvSpPr>
        <dsp:cNvPr id="0" name=""/>
        <dsp:cNvSpPr/>
      </dsp:nvSpPr>
      <dsp:spPr>
        <a:xfrm>
          <a:off x="397935" y="2398104"/>
          <a:ext cx="5477496" cy="45556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Early adoption permitted</a:t>
          </a:r>
          <a:endParaRPr lang="en-US" sz="1700" kern="1200" dirty="0"/>
        </a:p>
      </dsp:txBody>
      <dsp:txXfrm>
        <a:off x="397935" y="2398104"/>
        <a:ext cx="5477496" cy="455564"/>
      </dsp:txXfrm>
    </dsp:sp>
    <dsp:sp modelId="{105E9CF0-7B35-4B13-9C54-A947FD1A0629}">
      <dsp:nvSpPr>
        <dsp:cNvPr id="0" name=""/>
        <dsp:cNvSpPr/>
      </dsp:nvSpPr>
      <dsp:spPr>
        <a:xfrm>
          <a:off x="401446" y="3096909"/>
          <a:ext cx="5473978" cy="41475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Disclosures for change in accounting principle</a:t>
          </a:r>
          <a:endParaRPr lang="en-US" sz="1700" kern="1200" dirty="0"/>
        </a:p>
      </dsp:txBody>
      <dsp:txXfrm>
        <a:off x="401446" y="3096909"/>
        <a:ext cx="5473978" cy="4147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07514-CE85-4449-BB80-7B183BB261B6}">
      <dsp:nvSpPr>
        <dsp:cNvPr id="0" name=""/>
        <dsp:cNvSpPr/>
      </dsp:nvSpPr>
      <dsp:spPr>
        <a:xfrm>
          <a:off x="0" y="339900"/>
          <a:ext cx="8300720" cy="8788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228" tIns="374904" rIns="64422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ASU 2015-11 issued July 2015</a:t>
          </a:r>
          <a:endParaRPr lang="en-US" sz="1400" kern="1200" dirty="0"/>
        </a:p>
        <a:p>
          <a:pPr marL="114300" lvl="1" indent="-114300" algn="l" defTabSz="622300">
            <a:lnSpc>
              <a:spcPct val="90000"/>
            </a:lnSpc>
            <a:spcBef>
              <a:spcPct val="0"/>
            </a:spcBef>
            <a:spcAft>
              <a:spcPct val="15000"/>
            </a:spcAft>
            <a:buChar char="••"/>
          </a:pPr>
          <a:r>
            <a:rPr lang="en-US" sz="1400" kern="1200" dirty="0" smtClean="0"/>
            <a:t>No change for LIFO and retail inventory methods</a:t>
          </a:r>
          <a:endParaRPr lang="en-US" sz="1400" kern="1200" dirty="0"/>
        </a:p>
      </dsp:txBody>
      <dsp:txXfrm>
        <a:off x="0" y="339900"/>
        <a:ext cx="8300720" cy="878850"/>
      </dsp:txXfrm>
    </dsp:sp>
    <dsp:sp modelId="{7BA3F2F8-5B30-401B-9BA9-0C5D7EADCC93}">
      <dsp:nvSpPr>
        <dsp:cNvPr id="0" name=""/>
        <dsp:cNvSpPr/>
      </dsp:nvSpPr>
      <dsp:spPr>
        <a:xfrm>
          <a:off x="415036" y="74220"/>
          <a:ext cx="5810504"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23" tIns="0" rIns="219623" bIns="0" numCol="1" spcCol="1270" anchor="ctr" anchorCtr="0">
          <a:noAutofit/>
        </a:bodyPr>
        <a:lstStyle/>
        <a:p>
          <a:pPr lvl="0" algn="l" defTabSz="622300">
            <a:lnSpc>
              <a:spcPct val="90000"/>
            </a:lnSpc>
            <a:spcBef>
              <a:spcPct val="0"/>
            </a:spcBef>
            <a:spcAft>
              <a:spcPct val="35000"/>
            </a:spcAft>
          </a:pPr>
          <a:r>
            <a:rPr lang="en-US" sz="1400" b="1" kern="1200" dirty="0" smtClean="0"/>
            <a:t>Initiative to simplify existing accounting guidance where possible</a:t>
          </a:r>
          <a:endParaRPr lang="en-US" sz="1400" b="1" kern="1200" dirty="0"/>
        </a:p>
      </dsp:txBody>
      <dsp:txXfrm>
        <a:off x="440975" y="100159"/>
        <a:ext cx="5758626" cy="479482"/>
      </dsp:txXfrm>
    </dsp:sp>
    <dsp:sp modelId="{0466D36A-16F7-41FA-BC77-6CC43532A20F}">
      <dsp:nvSpPr>
        <dsp:cNvPr id="0" name=""/>
        <dsp:cNvSpPr/>
      </dsp:nvSpPr>
      <dsp:spPr>
        <a:xfrm>
          <a:off x="0" y="1581630"/>
          <a:ext cx="8300720" cy="127575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228" tIns="374904" rIns="64422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Eliminates “market” concept  - replacement cost, limited to net realizable value (ceiling) and net realizable value adjusted for a normal profit margin (floor)</a:t>
          </a:r>
          <a:endParaRPr lang="en-US" sz="1400" kern="1200" dirty="0"/>
        </a:p>
        <a:p>
          <a:pPr marL="114300" lvl="1" indent="-114300" algn="l" defTabSz="622300">
            <a:lnSpc>
              <a:spcPct val="90000"/>
            </a:lnSpc>
            <a:spcBef>
              <a:spcPct val="0"/>
            </a:spcBef>
            <a:spcAft>
              <a:spcPct val="15000"/>
            </a:spcAft>
            <a:buChar char="••"/>
          </a:pPr>
          <a:r>
            <a:rPr lang="en-US" sz="1400" kern="1200" dirty="0" smtClean="0"/>
            <a:t>Replaces with net realizable value</a:t>
          </a:r>
          <a:endParaRPr lang="en-US" sz="1400" kern="1200" dirty="0"/>
        </a:p>
        <a:p>
          <a:pPr marL="114300" lvl="1" indent="-114300" algn="l" defTabSz="622300">
            <a:lnSpc>
              <a:spcPct val="90000"/>
            </a:lnSpc>
            <a:spcBef>
              <a:spcPct val="0"/>
            </a:spcBef>
            <a:spcAft>
              <a:spcPct val="15000"/>
            </a:spcAft>
            <a:buChar char="••"/>
          </a:pPr>
          <a:r>
            <a:rPr lang="en-US" sz="1400" kern="1200" dirty="0" smtClean="0"/>
            <a:t>Result: inventory will be measured at lower of cost and net realizable value</a:t>
          </a:r>
          <a:endParaRPr lang="en-US" sz="1400" kern="1200" dirty="0"/>
        </a:p>
      </dsp:txBody>
      <dsp:txXfrm>
        <a:off x="0" y="1581630"/>
        <a:ext cx="8300720" cy="1275750"/>
      </dsp:txXfrm>
    </dsp:sp>
    <dsp:sp modelId="{3A9D6BD5-C0CB-458A-BCA6-26A4AC2031A4}">
      <dsp:nvSpPr>
        <dsp:cNvPr id="0" name=""/>
        <dsp:cNvSpPr/>
      </dsp:nvSpPr>
      <dsp:spPr>
        <a:xfrm>
          <a:off x="415036" y="1315950"/>
          <a:ext cx="5810504" cy="5313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23" tIns="0" rIns="219623" bIns="0" numCol="1" spcCol="1270" anchor="ctr" anchorCtr="0">
          <a:noAutofit/>
        </a:bodyPr>
        <a:lstStyle/>
        <a:p>
          <a:pPr lvl="0" algn="l" defTabSz="622300">
            <a:lnSpc>
              <a:spcPct val="90000"/>
            </a:lnSpc>
            <a:spcBef>
              <a:spcPct val="0"/>
            </a:spcBef>
            <a:spcAft>
              <a:spcPct val="35000"/>
            </a:spcAft>
          </a:pPr>
          <a:r>
            <a:rPr lang="en-US" sz="1400" b="1" kern="1200" dirty="0" smtClean="0"/>
            <a:t>Modifies LCM guidance contained in ASC 330 for entities using FIFO or average cost</a:t>
          </a:r>
          <a:endParaRPr lang="en-US" sz="1400" b="1" kern="1200" dirty="0"/>
        </a:p>
      </dsp:txBody>
      <dsp:txXfrm>
        <a:off x="440975" y="1341889"/>
        <a:ext cx="5758626" cy="479482"/>
      </dsp:txXfrm>
    </dsp:sp>
    <dsp:sp modelId="{DE37856B-1C47-475F-A40C-3791362C57C9}">
      <dsp:nvSpPr>
        <dsp:cNvPr id="0" name=""/>
        <dsp:cNvSpPr/>
      </dsp:nvSpPr>
      <dsp:spPr>
        <a:xfrm>
          <a:off x="0" y="3220260"/>
          <a:ext cx="8300720" cy="13041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228" tIns="374904" rIns="64422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Prospective adoption</a:t>
          </a:r>
          <a:endParaRPr lang="en-US" sz="1400" kern="1200" dirty="0"/>
        </a:p>
        <a:p>
          <a:pPr marL="114300" lvl="1" indent="-114300" algn="l" defTabSz="622300">
            <a:lnSpc>
              <a:spcPct val="90000"/>
            </a:lnSpc>
            <a:spcBef>
              <a:spcPct val="0"/>
            </a:spcBef>
            <a:spcAft>
              <a:spcPct val="15000"/>
            </a:spcAft>
            <a:buChar char="••"/>
          </a:pPr>
          <a:r>
            <a:rPr lang="en-US" sz="1400" kern="1200" dirty="0" smtClean="0"/>
            <a:t>Effective fiscal years beginning after December 15, 2016 for public business entities</a:t>
          </a:r>
          <a:endParaRPr lang="en-US" sz="1400" kern="1200" dirty="0"/>
        </a:p>
        <a:p>
          <a:pPr marL="114300" lvl="1" indent="-114300" algn="l" defTabSz="622300">
            <a:lnSpc>
              <a:spcPct val="90000"/>
            </a:lnSpc>
            <a:spcBef>
              <a:spcPct val="0"/>
            </a:spcBef>
            <a:spcAft>
              <a:spcPct val="15000"/>
            </a:spcAft>
            <a:buChar char="••"/>
          </a:pPr>
          <a:r>
            <a:rPr lang="en-US" sz="1400" kern="1200" dirty="0" smtClean="0"/>
            <a:t>Early adoption is allowed</a:t>
          </a:r>
          <a:endParaRPr lang="en-US" sz="1400" kern="1200" dirty="0"/>
        </a:p>
        <a:p>
          <a:pPr marL="114300" lvl="1" indent="-114300" algn="l" defTabSz="622300">
            <a:lnSpc>
              <a:spcPct val="90000"/>
            </a:lnSpc>
            <a:spcBef>
              <a:spcPct val="0"/>
            </a:spcBef>
            <a:spcAft>
              <a:spcPct val="15000"/>
            </a:spcAft>
            <a:buChar char="••"/>
          </a:pPr>
          <a:r>
            <a:rPr lang="en-US" sz="1400" kern="1200" dirty="0" smtClean="0"/>
            <a:t>Required disclosure regarding nature and reason for the change</a:t>
          </a:r>
          <a:endParaRPr lang="en-US" sz="1400" kern="1200" dirty="0"/>
        </a:p>
      </dsp:txBody>
      <dsp:txXfrm>
        <a:off x="0" y="3220260"/>
        <a:ext cx="8300720" cy="1304100"/>
      </dsp:txXfrm>
    </dsp:sp>
    <dsp:sp modelId="{5AFF7B53-32D9-4E81-B0BB-92405DD2376B}">
      <dsp:nvSpPr>
        <dsp:cNvPr id="0" name=""/>
        <dsp:cNvSpPr/>
      </dsp:nvSpPr>
      <dsp:spPr>
        <a:xfrm>
          <a:off x="415036" y="2954580"/>
          <a:ext cx="5810504" cy="5313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23" tIns="0" rIns="219623" bIns="0" numCol="1" spcCol="1270" anchor="ctr" anchorCtr="0">
          <a:noAutofit/>
        </a:bodyPr>
        <a:lstStyle/>
        <a:p>
          <a:pPr lvl="0" algn="l" defTabSz="622300">
            <a:lnSpc>
              <a:spcPct val="90000"/>
            </a:lnSpc>
            <a:spcBef>
              <a:spcPct val="0"/>
            </a:spcBef>
            <a:spcAft>
              <a:spcPct val="35000"/>
            </a:spcAft>
          </a:pPr>
          <a:r>
            <a:rPr lang="en-US" sz="1400" b="1" kern="1200" dirty="0" smtClean="0"/>
            <a:t>Effective date and transition</a:t>
          </a:r>
          <a:endParaRPr lang="en-US" sz="1400" b="1" kern="1200" dirty="0"/>
        </a:p>
      </dsp:txBody>
      <dsp:txXfrm>
        <a:off x="440975" y="2980519"/>
        <a:ext cx="5758626"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04836E66-3A92-4E9F-B035-42C5CAD278B2}" type="datetimeFigureOut">
              <a:rPr lang="en-US"/>
              <a:pPr>
                <a:defRPr/>
              </a:pPr>
              <a:t>8/17/2015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9B0529FE-4F99-4E07-B192-68A1B047F9FD}" type="slidenum">
              <a:rPr lang="en-US"/>
              <a:pPr>
                <a:defRPr/>
              </a:pPr>
              <a:t>‹#›</a:t>
            </a:fld>
            <a:endParaRPr lang="en-US" dirty="0"/>
          </a:p>
        </p:txBody>
      </p:sp>
    </p:spTree>
    <p:extLst>
      <p:ext uri="{BB962C8B-B14F-4D97-AF65-F5344CB8AC3E}">
        <p14:creationId xmlns:p14="http://schemas.microsoft.com/office/powerpoint/2010/main" val="3871260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DFD3E9FF-E80D-4C1A-B6D5-8B893E2D7FFF}" type="slidenum">
              <a:rPr lang="en-US"/>
              <a:pPr>
                <a:defRPr/>
              </a:pPr>
              <a:t>‹#›</a:t>
            </a:fld>
            <a:endParaRPr lang="en-US" dirty="0"/>
          </a:p>
        </p:txBody>
      </p:sp>
      <p:sp>
        <p:nvSpPr>
          <p:cNvPr id="8" name="Notes Placeholder 7"/>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dirty="0" smtClean="0"/>
              <a:t>Click to edit Master text styles</a:t>
            </a:r>
          </a:p>
        </p:txBody>
      </p:sp>
      <p:sp>
        <p:nvSpPr>
          <p:cNvPr id="9" name="Slide Image Placeholder 8"/>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Tree>
    <p:extLst>
      <p:ext uri="{BB962C8B-B14F-4D97-AF65-F5344CB8AC3E}">
        <p14:creationId xmlns:p14="http://schemas.microsoft.com/office/powerpoint/2010/main" val="3654597869"/>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buFont typeface="Arial" pitchFamily="34" charset="0"/>
      <a:defRPr sz="12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12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12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12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53342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D81518-8AD5-49CC-B774-4D66F72228B3}"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3319124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1853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D3E9FF-E80D-4C1A-B6D5-8B893E2D7FFF}" type="slidenum">
              <a:rPr lang="en-US" smtClean="0"/>
              <a:pPr>
                <a:defRPr/>
              </a:pPr>
              <a:t>13</a:t>
            </a:fld>
            <a:endParaRPr lang="en-US" dirty="0"/>
          </a:p>
        </p:txBody>
      </p:sp>
    </p:spTree>
    <p:extLst>
      <p:ext uri="{BB962C8B-B14F-4D97-AF65-F5344CB8AC3E}">
        <p14:creationId xmlns:p14="http://schemas.microsoft.com/office/powerpoint/2010/main" val="3801377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1221A7C9-D2A8-49D7-A5C4-8272C8AF58D5}" type="slidenum">
              <a:rPr lang="en-GB" smtClean="0">
                <a:solidFill>
                  <a:prstClr val="black"/>
                </a:solidFill>
              </a:rPr>
              <a:pPr>
                <a:defRPr/>
              </a:pPr>
              <a:t>14</a:t>
            </a:fld>
            <a:endParaRPr lang="en-GB" dirty="0">
              <a:solidFill>
                <a:prstClr val="black"/>
              </a:solidFill>
            </a:endParaRPr>
          </a:p>
        </p:txBody>
      </p:sp>
    </p:spTree>
    <p:extLst>
      <p:ext uri="{BB962C8B-B14F-4D97-AF65-F5344CB8AC3E}">
        <p14:creationId xmlns:p14="http://schemas.microsoft.com/office/powerpoint/2010/main" val="3194461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1221A7C9-D2A8-49D7-A5C4-8272C8AF58D5}" type="slidenum">
              <a:rPr lang="en-GB" smtClean="0">
                <a:solidFill>
                  <a:prstClr val="black"/>
                </a:solidFill>
              </a:rPr>
              <a:pPr>
                <a:defRPr/>
              </a:pPr>
              <a:t>15</a:t>
            </a:fld>
            <a:endParaRPr lang="en-GB" dirty="0">
              <a:solidFill>
                <a:prstClr val="black"/>
              </a:solidFill>
            </a:endParaRPr>
          </a:p>
        </p:txBody>
      </p:sp>
    </p:spTree>
    <p:extLst>
      <p:ext uri="{BB962C8B-B14F-4D97-AF65-F5344CB8AC3E}">
        <p14:creationId xmlns:p14="http://schemas.microsoft.com/office/powerpoint/2010/main" val="1060585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0" y="723900"/>
            <a:ext cx="3417888" cy="2562225"/>
          </a:xfrm>
        </p:spPr>
      </p:sp>
      <p:sp>
        <p:nvSpPr>
          <p:cNvPr id="3" name="Notes Placeholder 2"/>
          <p:cNvSpPr>
            <a:spLocks noGrp="1"/>
          </p:cNvSpPr>
          <p:nvPr>
            <p:ph type="body" idx="1"/>
          </p:nvPr>
        </p:nvSpPr>
        <p:spPr>
          <a:xfrm>
            <a:off x="700876" y="3403601"/>
            <a:ext cx="5608654" cy="5308600"/>
          </a:xfrm>
        </p:spPr>
        <p:txBody>
          <a:bodyPr>
            <a:normAutofit/>
          </a:bodyPr>
          <a:lstStyle/>
          <a:p>
            <a:pPr lvl="0"/>
            <a:endParaRPr lang="en-US" b="1" dirty="0"/>
          </a:p>
        </p:txBody>
      </p:sp>
      <p:sp>
        <p:nvSpPr>
          <p:cNvPr id="4" name="Slide Number Placeholder 3"/>
          <p:cNvSpPr>
            <a:spLocks noGrp="1"/>
          </p:cNvSpPr>
          <p:nvPr>
            <p:ph type="sldNum" sz="quarter" idx="10"/>
          </p:nvPr>
        </p:nvSpPr>
        <p:spPr/>
        <p:txBody>
          <a:bodyPr/>
          <a:lstStyle/>
          <a:p>
            <a:fld id="{2BD81518-8AD5-49CC-B774-4D66F72228B3}"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3128610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D3E9FF-E80D-4C1A-B6D5-8B893E2D7FFF}" type="slidenum">
              <a:rPr lang="en-US" smtClean="0"/>
              <a:pPr>
                <a:defRPr/>
              </a:pPr>
              <a:t>17</a:t>
            </a:fld>
            <a:endParaRPr lang="en-US" dirty="0"/>
          </a:p>
        </p:txBody>
      </p:sp>
    </p:spTree>
    <p:extLst>
      <p:ext uri="{BB962C8B-B14F-4D97-AF65-F5344CB8AC3E}">
        <p14:creationId xmlns:p14="http://schemas.microsoft.com/office/powerpoint/2010/main" val="3539494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A953730-0F3D-4929-9481-1E9761E16C49}" type="slidenum">
              <a:rPr lang="en-US" smtClean="0">
                <a:solidFill>
                  <a:prstClr val="black"/>
                </a:solidFill>
              </a:rPr>
              <a:pPr/>
              <a:t>18</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xfrm>
            <a:off x="1104900" y="695325"/>
            <a:ext cx="4649788" cy="3486150"/>
          </a:xfrm>
          <a:ln/>
        </p:spPr>
      </p:sp>
      <p:sp>
        <p:nvSpPr>
          <p:cNvPr id="30724" name="Rectangle 3"/>
          <p:cNvSpPr>
            <a:spLocks noGrp="1" noChangeArrowheads="1"/>
          </p:cNvSpPr>
          <p:nvPr>
            <p:ph type="body" idx="1"/>
          </p:nvPr>
        </p:nvSpPr>
        <p:spPr>
          <a:xfrm>
            <a:off x="685800" y="4416428"/>
            <a:ext cx="5486400" cy="4183063"/>
          </a:xfrm>
          <a:noFill/>
          <a:ln/>
        </p:spPr>
        <p:txBody>
          <a:bodyPr>
            <a:normAutofit/>
          </a:bodyPr>
          <a:lstStyle/>
          <a:p>
            <a:pPr marL="0" lvl="0" indent="0">
              <a:buFont typeface="+mj-lt"/>
              <a:buNone/>
            </a:pPr>
            <a:endParaRPr lang="en-US" sz="1200" b="1"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680473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A953730-0F3D-4929-9481-1E9761E16C49}" type="slidenum">
              <a:rPr lang="en-US" smtClean="0">
                <a:solidFill>
                  <a:prstClr val="black"/>
                </a:solidFill>
              </a:rPr>
              <a:pPr/>
              <a:t>19</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xfrm>
            <a:off x="1104900" y="695325"/>
            <a:ext cx="4649788" cy="3486150"/>
          </a:xfrm>
          <a:ln/>
        </p:spPr>
      </p:sp>
      <p:sp>
        <p:nvSpPr>
          <p:cNvPr id="30724" name="Rectangle 3"/>
          <p:cNvSpPr>
            <a:spLocks noGrp="1" noChangeArrowheads="1"/>
          </p:cNvSpPr>
          <p:nvPr>
            <p:ph type="body" idx="1"/>
          </p:nvPr>
        </p:nvSpPr>
        <p:spPr>
          <a:xfrm>
            <a:off x="685800" y="4416428"/>
            <a:ext cx="5486400" cy="4183063"/>
          </a:xfrm>
          <a:noFill/>
          <a:ln/>
        </p:spPr>
        <p:txBody>
          <a:bodyPr>
            <a:normAutofit/>
          </a:bodyPr>
          <a:lstStyle/>
          <a:p>
            <a:endParaRPr lang="en-US"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66127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544">
              <a:defRPr/>
            </a:pPr>
            <a:endParaRPr lang="en-US" dirty="0" smtClean="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20</a:t>
            </a:fld>
            <a:endParaRPr lang="en-US" dirty="0"/>
          </a:p>
        </p:txBody>
      </p:sp>
    </p:spTree>
    <p:extLst>
      <p:ext uri="{BB962C8B-B14F-4D97-AF65-F5344CB8AC3E}">
        <p14:creationId xmlns:p14="http://schemas.microsoft.com/office/powerpoint/2010/main" val="16276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endParaRPr lang="en-US" dirty="0"/>
          </a:p>
        </p:txBody>
      </p:sp>
    </p:spTree>
    <p:extLst>
      <p:ext uri="{BB962C8B-B14F-4D97-AF65-F5344CB8AC3E}">
        <p14:creationId xmlns:p14="http://schemas.microsoft.com/office/powerpoint/2010/main" val="300566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D3E9FF-E80D-4C1A-B6D5-8B893E2D7FFF}" type="slidenum">
              <a:rPr lang="en-US" smtClean="0"/>
              <a:pPr>
                <a:defRPr/>
              </a:pPr>
              <a:t>21</a:t>
            </a:fld>
            <a:endParaRPr lang="en-US" dirty="0"/>
          </a:p>
        </p:txBody>
      </p:sp>
    </p:spTree>
    <p:extLst>
      <p:ext uri="{BB962C8B-B14F-4D97-AF65-F5344CB8AC3E}">
        <p14:creationId xmlns:p14="http://schemas.microsoft.com/office/powerpoint/2010/main" val="3448798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3"/>
          </p:nvPr>
        </p:nvSpPr>
        <p:spPr/>
        <p:txBody>
          <a:bodyPr>
            <a:normAutofit fontScale="77500" lnSpcReduction="20000"/>
          </a:bodyPr>
          <a:lstStyle/>
          <a:p>
            <a:endParaRPr lang="en-US" dirty="0" smtClean="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3536969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3"/>
          </p:nvPr>
        </p:nvSpPr>
        <p:spPr/>
        <p:txBody>
          <a:bodyPr>
            <a:normAutofit/>
          </a:bodyPr>
          <a:lstStyle/>
          <a:p>
            <a:endParaRPr lang="en-US" dirty="0" smtClean="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3956755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3"/>
          </p:nvPr>
        </p:nvSpPr>
        <p:spPr/>
        <p:txBody>
          <a:bodyPr>
            <a:normAutofit/>
          </a:bodyPr>
          <a:lstStyle/>
          <a:p>
            <a:endParaRPr lang="en-US" dirty="0" smtClean="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4000699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3"/>
          </p:nvPr>
        </p:nvSpPr>
        <p:spPr/>
        <p:txBody>
          <a:bodyPr>
            <a:normAutofit/>
          </a:bodyPr>
          <a:lstStyle/>
          <a:p>
            <a:endParaRPr lang="en-US" dirty="0" smtClean="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3134682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D3E9FF-E80D-4C1A-B6D5-8B893E2D7FFF}" type="slidenum">
              <a:rPr lang="en-US" smtClean="0"/>
              <a:pPr>
                <a:defRPr/>
              </a:pPr>
              <a:t>26</a:t>
            </a:fld>
            <a:endParaRPr lang="en-US" dirty="0"/>
          </a:p>
        </p:txBody>
      </p:sp>
    </p:spTree>
    <p:extLst>
      <p:ext uri="{BB962C8B-B14F-4D97-AF65-F5344CB8AC3E}">
        <p14:creationId xmlns:p14="http://schemas.microsoft.com/office/powerpoint/2010/main" val="3992113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3CD33C18-39EE-4920-A6BF-F4E2666C9438}"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09697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33C18-39EE-4920-A6BF-F4E2666C9438}"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677522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F119E3-CBBE-49C0-8BE8-AFB4AEE1842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349245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33C18-39EE-4920-A6BF-F4E2666C9438}"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713554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D3E9FF-E80D-4C1A-B6D5-8B893E2D7FFF}" type="slidenum">
              <a:rPr lang="en-US" smtClean="0"/>
              <a:pPr>
                <a:defRPr/>
              </a:pPr>
              <a:t>3</a:t>
            </a:fld>
            <a:endParaRPr lang="en-US" dirty="0"/>
          </a:p>
        </p:txBody>
      </p:sp>
    </p:spTree>
    <p:extLst>
      <p:ext uri="{BB962C8B-B14F-4D97-AF65-F5344CB8AC3E}">
        <p14:creationId xmlns:p14="http://schemas.microsoft.com/office/powerpoint/2010/main" val="118620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D3E9FF-E80D-4C1A-B6D5-8B893E2D7FFF}" type="slidenum">
              <a:rPr lang="en-US" smtClean="0"/>
              <a:pPr>
                <a:defRPr/>
              </a:pPr>
              <a:t>31</a:t>
            </a:fld>
            <a:endParaRPr lang="en-US" dirty="0"/>
          </a:p>
        </p:txBody>
      </p:sp>
    </p:spTree>
    <p:extLst>
      <p:ext uri="{BB962C8B-B14F-4D97-AF65-F5344CB8AC3E}">
        <p14:creationId xmlns:p14="http://schemas.microsoft.com/office/powerpoint/2010/main" val="2968767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3"/>
          </p:nvPr>
        </p:nvSpPr>
        <p:spPr/>
        <p:txBody>
          <a:bodyPr>
            <a:normAutofit/>
          </a:bodyPr>
          <a:lstStyle/>
          <a:p>
            <a:endParaRPr lang="en-US" dirty="0" smtClean="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3610104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D3E9FF-E80D-4C1A-B6D5-8B893E2D7FFF}" type="slidenum">
              <a:rPr lang="en-US" smtClean="0"/>
              <a:pPr>
                <a:defRPr/>
              </a:pPr>
              <a:t>33</a:t>
            </a:fld>
            <a:endParaRPr lang="en-US" dirty="0"/>
          </a:p>
        </p:txBody>
      </p:sp>
    </p:spTree>
    <p:extLst>
      <p:ext uri="{BB962C8B-B14F-4D97-AF65-F5344CB8AC3E}">
        <p14:creationId xmlns:p14="http://schemas.microsoft.com/office/powerpoint/2010/main" val="3827230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1816559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1816559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1879258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24062769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1816559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18165594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684338" y="211138"/>
            <a:ext cx="4092575" cy="3068637"/>
          </a:xfrm>
          <a:ln/>
        </p:spPr>
      </p:sp>
      <p:sp>
        <p:nvSpPr>
          <p:cNvPr id="16387" name="Notes Placeholder 2"/>
          <p:cNvSpPr>
            <a:spLocks noGrp="1"/>
          </p:cNvSpPr>
          <p:nvPr>
            <p:ph type="body" idx="1"/>
          </p:nvPr>
        </p:nvSpPr>
        <p:spPr>
          <a:xfrm>
            <a:off x="156701" y="3490762"/>
            <a:ext cx="6640710" cy="54152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sz="900" dirty="0">
              <a:latin typeface="Arial" pitchFamily="34" charset="0"/>
            </a:endParaRPr>
          </a:p>
        </p:txBody>
      </p:sp>
    </p:spTree>
    <p:extLst>
      <p:ext uri="{BB962C8B-B14F-4D97-AF65-F5344CB8AC3E}">
        <p14:creationId xmlns:p14="http://schemas.microsoft.com/office/powerpoint/2010/main" val="410213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684338" y="211138"/>
            <a:ext cx="4092575" cy="3068637"/>
          </a:xfrm>
          <a:ln/>
        </p:spPr>
      </p:sp>
      <p:sp>
        <p:nvSpPr>
          <p:cNvPr id="16387" name="Notes Placeholder 2"/>
          <p:cNvSpPr>
            <a:spLocks noGrp="1"/>
          </p:cNvSpPr>
          <p:nvPr>
            <p:ph type="body" idx="1"/>
          </p:nvPr>
        </p:nvSpPr>
        <p:spPr>
          <a:xfrm>
            <a:off x="156701" y="3490762"/>
            <a:ext cx="6640710" cy="54152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sz="900" dirty="0">
              <a:latin typeface="Arial" pitchFamily="34" charset="0"/>
            </a:endParaRPr>
          </a:p>
        </p:txBody>
      </p:sp>
    </p:spTree>
    <p:extLst>
      <p:ext uri="{BB962C8B-B14F-4D97-AF65-F5344CB8AC3E}">
        <p14:creationId xmlns:p14="http://schemas.microsoft.com/office/powerpoint/2010/main" val="28341713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endParaRPr lang="en-US" dirty="0">
              <a:solidFill>
                <a:srgbClr val="000000"/>
              </a:solidFill>
            </a:endParaRPr>
          </a:p>
        </p:txBody>
      </p:sp>
    </p:spTree>
    <p:extLst>
      <p:ext uri="{BB962C8B-B14F-4D97-AF65-F5344CB8AC3E}">
        <p14:creationId xmlns:p14="http://schemas.microsoft.com/office/powerpoint/2010/main" val="3818027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D3E9FF-E80D-4C1A-B6D5-8B893E2D7FFF}" type="slidenum">
              <a:rPr lang="en-US" smtClean="0"/>
              <a:pPr>
                <a:defRPr/>
              </a:pPr>
              <a:t>42</a:t>
            </a:fld>
            <a:endParaRPr lang="en-US" dirty="0"/>
          </a:p>
        </p:txBody>
      </p:sp>
    </p:spTree>
    <p:extLst>
      <p:ext uri="{BB962C8B-B14F-4D97-AF65-F5344CB8AC3E}">
        <p14:creationId xmlns:p14="http://schemas.microsoft.com/office/powerpoint/2010/main" val="10344358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50A5F-F159-4CC9-94F4-658ACC82ABF4}" type="slidenum">
              <a:rPr lang="en-US" smtClean="0"/>
              <a:t>43</a:t>
            </a:fld>
            <a:endParaRPr lang="en-US" dirty="0"/>
          </a:p>
        </p:txBody>
      </p:sp>
    </p:spTree>
    <p:extLst>
      <p:ext uri="{BB962C8B-B14F-4D97-AF65-F5344CB8AC3E}">
        <p14:creationId xmlns:p14="http://schemas.microsoft.com/office/powerpoint/2010/main" val="29281132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50A5F-F159-4CC9-94F4-658ACC82ABF4}" type="slidenum">
              <a:rPr lang="en-US" smtClean="0"/>
              <a:t>44</a:t>
            </a:fld>
            <a:endParaRPr lang="en-US" dirty="0"/>
          </a:p>
        </p:txBody>
      </p:sp>
    </p:spTree>
    <p:extLst>
      <p:ext uri="{BB962C8B-B14F-4D97-AF65-F5344CB8AC3E}">
        <p14:creationId xmlns:p14="http://schemas.microsoft.com/office/powerpoint/2010/main" val="10860964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D3E9FF-E80D-4C1A-B6D5-8B893E2D7FFF}" type="slidenum">
              <a:rPr lang="en-US" smtClean="0"/>
              <a:pPr>
                <a:defRPr/>
              </a:pPr>
              <a:t>45</a:t>
            </a:fld>
            <a:endParaRPr lang="en-US" dirty="0"/>
          </a:p>
        </p:txBody>
      </p:sp>
    </p:spTree>
    <p:extLst>
      <p:ext uri="{BB962C8B-B14F-4D97-AF65-F5344CB8AC3E}">
        <p14:creationId xmlns:p14="http://schemas.microsoft.com/office/powerpoint/2010/main" val="31212630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dirty="0" smtClean="0"/>
          </a:p>
        </p:txBody>
      </p:sp>
      <p:sp>
        <p:nvSpPr>
          <p:cNvPr id="4" name="Slide Number Placeholder 3"/>
          <p:cNvSpPr>
            <a:spLocks noGrp="1"/>
          </p:cNvSpPr>
          <p:nvPr>
            <p:ph type="sldNum" sz="quarter" idx="10"/>
          </p:nvPr>
        </p:nvSpPr>
        <p:spPr/>
        <p:txBody>
          <a:bodyPr/>
          <a:lstStyle/>
          <a:p>
            <a:pPr>
              <a:defRPr/>
            </a:pPr>
            <a:fld id="{DFD3E9FF-E80D-4C1A-B6D5-8B893E2D7FFF}"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16880244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3CCDBEB-A5C6-4B76-858D-6452108AC67F}" type="slidenum">
              <a:rPr lang="en-GB" smtClean="0"/>
              <a:pPr>
                <a:defRPr/>
              </a:pPr>
              <a:t>47</a:t>
            </a:fld>
            <a:endParaRPr lang="en-GB" dirty="0"/>
          </a:p>
        </p:txBody>
      </p:sp>
    </p:spTree>
    <p:extLst>
      <p:ext uri="{BB962C8B-B14F-4D97-AF65-F5344CB8AC3E}">
        <p14:creationId xmlns:p14="http://schemas.microsoft.com/office/powerpoint/2010/main" val="6328906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46939D-31DD-4386-AB5A-4E599FFA20DA}" type="slidenum">
              <a:rPr lang="en-US" smtClean="0"/>
              <a:pPr>
                <a:defRPr/>
              </a:pPr>
              <a:t>48</a:t>
            </a:fld>
            <a:endParaRPr lang="en-US" dirty="0"/>
          </a:p>
        </p:txBody>
      </p:sp>
    </p:spTree>
    <p:extLst>
      <p:ext uri="{BB962C8B-B14F-4D97-AF65-F5344CB8AC3E}">
        <p14:creationId xmlns:p14="http://schemas.microsoft.com/office/powerpoint/2010/main" val="17007084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7965626-BD27-45CF-8F4E-F1B7C7955D15}" type="slidenum">
              <a:rPr lang="nl-NL" smtClean="0"/>
              <a:pPr/>
              <a:t>49</a:t>
            </a:fld>
            <a:endParaRPr lang="nl-NL" smtClean="0"/>
          </a:p>
        </p:txBody>
      </p:sp>
      <p:sp>
        <p:nvSpPr>
          <p:cNvPr id="75779" name="Rectangle 2"/>
          <p:cNvSpPr>
            <a:spLocks noGrp="1" noRot="1" noChangeAspect="1" noChangeArrowheads="1" noTextEdit="1"/>
          </p:cNvSpPr>
          <p:nvPr>
            <p:ph type="sldImg"/>
          </p:nvPr>
        </p:nvSpPr>
        <p:spPr>
          <a:xfrm>
            <a:off x="1181100" y="695325"/>
            <a:ext cx="4648200" cy="3487738"/>
          </a:xfrm>
          <a:ln/>
        </p:spPr>
      </p:sp>
      <p:sp>
        <p:nvSpPr>
          <p:cNvPr id="75780" name="Rectangle 3"/>
          <p:cNvSpPr>
            <a:spLocks noGrp="1" noChangeArrowheads="1"/>
          </p:cNvSpPr>
          <p:nvPr>
            <p:ph type="body" idx="1"/>
          </p:nvPr>
        </p:nvSpPr>
        <p:spPr>
          <a:xfrm>
            <a:off x="933629" y="4416089"/>
            <a:ext cx="5143144" cy="4183975"/>
          </a:xfrm>
          <a:noFill/>
          <a:ln/>
        </p:spPr>
        <p:txBody>
          <a:bodyPr/>
          <a:lstStyle/>
          <a:p>
            <a:pPr eaLnBrk="1" hangingPunct="1"/>
            <a:endParaRPr lang="en-GB" dirty="0" smtClean="0"/>
          </a:p>
        </p:txBody>
      </p:sp>
    </p:spTree>
    <p:extLst>
      <p:ext uri="{BB962C8B-B14F-4D97-AF65-F5344CB8AC3E}">
        <p14:creationId xmlns:p14="http://schemas.microsoft.com/office/powerpoint/2010/main" val="25161769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4E62E4B-BC92-4B83-82EC-817852F06854}" type="slidenum">
              <a:rPr lang="nl-NL" smtClean="0"/>
              <a:pPr/>
              <a:t>50</a:t>
            </a:fld>
            <a:endParaRPr lang="nl-NL" smtClean="0"/>
          </a:p>
        </p:txBody>
      </p:sp>
      <p:sp>
        <p:nvSpPr>
          <p:cNvPr id="73731" name="Rectangle 2"/>
          <p:cNvSpPr>
            <a:spLocks noGrp="1" noRot="1" noChangeAspect="1" noChangeArrowheads="1" noTextEdit="1"/>
          </p:cNvSpPr>
          <p:nvPr>
            <p:ph type="sldImg"/>
          </p:nvPr>
        </p:nvSpPr>
        <p:spPr>
          <a:xfrm>
            <a:off x="1179513" y="693738"/>
            <a:ext cx="4651375" cy="3489325"/>
          </a:xfrm>
          <a:ln/>
        </p:spPr>
      </p:sp>
      <p:sp>
        <p:nvSpPr>
          <p:cNvPr id="73732" name="Rectangle 3"/>
          <p:cNvSpPr>
            <a:spLocks noGrp="1" noChangeArrowheads="1"/>
          </p:cNvSpPr>
          <p:nvPr>
            <p:ph type="body" idx="1"/>
          </p:nvPr>
        </p:nvSpPr>
        <p:spPr>
          <a:xfrm>
            <a:off x="933629" y="4416090"/>
            <a:ext cx="5143144" cy="4183975"/>
          </a:xfrm>
          <a:noFill/>
          <a:ln/>
        </p:spPr>
        <p:txBody>
          <a:bodyPr/>
          <a:lstStyle/>
          <a:p>
            <a:pPr eaLnBrk="1" hangingPunct="1"/>
            <a:endParaRPr lang="en-GB" dirty="0" smtClean="0"/>
          </a:p>
        </p:txBody>
      </p:sp>
    </p:spTree>
    <p:extLst>
      <p:ext uri="{BB962C8B-B14F-4D97-AF65-F5344CB8AC3E}">
        <p14:creationId xmlns:p14="http://schemas.microsoft.com/office/powerpoint/2010/main" val="3587923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684338" y="211138"/>
            <a:ext cx="4092575" cy="3068637"/>
          </a:xfrm>
          <a:ln/>
        </p:spPr>
      </p:sp>
      <p:sp>
        <p:nvSpPr>
          <p:cNvPr id="16387" name="Notes Placeholder 2"/>
          <p:cNvSpPr>
            <a:spLocks noGrp="1"/>
          </p:cNvSpPr>
          <p:nvPr>
            <p:ph type="body" idx="1"/>
          </p:nvPr>
        </p:nvSpPr>
        <p:spPr>
          <a:xfrm>
            <a:off x="156701" y="3490762"/>
            <a:ext cx="6640710" cy="54152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sz="900" dirty="0">
              <a:latin typeface="Arial" pitchFamily="34" charset="0"/>
            </a:endParaRPr>
          </a:p>
        </p:txBody>
      </p:sp>
    </p:spTree>
    <p:extLst>
      <p:ext uri="{BB962C8B-B14F-4D97-AF65-F5344CB8AC3E}">
        <p14:creationId xmlns:p14="http://schemas.microsoft.com/office/powerpoint/2010/main" val="1265231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7970" indent="-167970">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12164200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3CCDBEB-A5C6-4B76-858D-6452108AC67F}" type="slidenum">
              <a:rPr lang="en-GB" smtClean="0"/>
              <a:pPr>
                <a:defRPr/>
              </a:pPr>
              <a:t>52</a:t>
            </a:fld>
            <a:endParaRPr lang="en-GB" dirty="0"/>
          </a:p>
        </p:txBody>
      </p:sp>
    </p:spTree>
    <p:extLst>
      <p:ext uri="{BB962C8B-B14F-4D97-AF65-F5344CB8AC3E}">
        <p14:creationId xmlns:p14="http://schemas.microsoft.com/office/powerpoint/2010/main" val="4011367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3CCDBEB-A5C6-4B76-858D-6452108AC67F}" type="slidenum">
              <a:rPr lang="en-GB" smtClean="0"/>
              <a:pPr>
                <a:defRPr/>
              </a:pPr>
              <a:t>53</a:t>
            </a:fld>
            <a:endParaRPr lang="en-GB" dirty="0"/>
          </a:p>
        </p:txBody>
      </p:sp>
    </p:spTree>
    <p:extLst>
      <p:ext uri="{BB962C8B-B14F-4D97-AF65-F5344CB8AC3E}">
        <p14:creationId xmlns:p14="http://schemas.microsoft.com/office/powerpoint/2010/main" val="21195631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3CCDBEB-A5C6-4B76-858D-6452108AC67F}" type="slidenum">
              <a:rPr lang="en-GB" smtClean="0"/>
              <a:pPr>
                <a:defRPr/>
              </a:pPr>
              <a:t>54</a:t>
            </a:fld>
            <a:endParaRPr lang="en-GB" dirty="0"/>
          </a:p>
        </p:txBody>
      </p:sp>
    </p:spTree>
    <p:extLst>
      <p:ext uri="{BB962C8B-B14F-4D97-AF65-F5344CB8AC3E}">
        <p14:creationId xmlns:p14="http://schemas.microsoft.com/office/powerpoint/2010/main" val="32004837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3CCDBEB-A5C6-4B76-858D-6452108AC67F}" type="slidenum">
              <a:rPr lang="en-GB" smtClean="0">
                <a:solidFill>
                  <a:prstClr val="black"/>
                </a:solidFill>
              </a:rPr>
              <a:pPr>
                <a:defRPr/>
              </a:pPr>
              <a:t>55</a:t>
            </a:fld>
            <a:endParaRPr lang="en-GB" dirty="0">
              <a:solidFill>
                <a:prstClr val="black"/>
              </a:solidFill>
            </a:endParaRPr>
          </a:p>
        </p:txBody>
      </p:sp>
    </p:spTree>
    <p:extLst>
      <p:ext uri="{BB962C8B-B14F-4D97-AF65-F5344CB8AC3E}">
        <p14:creationId xmlns:p14="http://schemas.microsoft.com/office/powerpoint/2010/main" val="38256007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826301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684338" y="211138"/>
            <a:ext cx="4092575" cy="3068637"/>
          </a:xfrm>
          <a:ln/>
        </p:spPr>
      </p:sp>
      <p:sp>
        <p:nvSpPr>
          <p:cNvPr id="16387" name="Notes Placeholder 2"/>
          <p:cNvSpPr>
            <a:spLocks noGrp="1"/>
          </p:cNvSpPr>
          <p:nvPr>
            <p:ph type="body" idx="1"/>
          </p:nvPr>
        </p:nvSpPr>
        <p:spPr>
          <a:xfrm>
            <a:off x="156701" y="3490762"/>
            <a:ext cx="6640710" cy="54152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sz="900" dirty="0">
              <a:latin typeface="Arial" pitchFamily="34" charset="0"/>
            </a:endParaRPr>
          </a:p>
        </p:txBody>
      </p:sp>
    </p:spTree>
    <p:extLst>
      <p:ext uri="{BB962C8B-B14F-4D97-AF65-F5344CB8AC3E}">
        <p14:creationId xmlns:p14="http://schemas.microsoft.com/office/powerpoint/2010/main" val="97814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D3E9FF-E80D-4C1A-B6D5-8B893E2D7FFF}" type="slidenum">
              <a:rPr lang="en-US" smtClean="0"/>
              <a:pPr>
                <a:defRPr/>
              </a:pPr>
              <a:t>7</a:t>
            </a:fld>
            <a:endParaRPr lang="en-US" dirty="0"/>
          </a:p>
        </p:txBody>
      </p:sp>
    </p:spTree>
    <p:extLst>
      <p:ext uri="{BB962C8B-B14F-4D97-AF65-F5344CB8AC3E}">
        <p14:creationId xmlns:p14="http://schemas.microsoft.com/office/powerpoint/2010/main" val="2586516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87740" y="4112581"/>
            <a:ext cx="6515652" cy="4112926"/>
          </a:xfrm>
        </p:spPr>
        <p:txBody>
          <a:bodyPr/>
          <a:lstStyle/>
          <a:p>
            <a:pPr lvl="0"/>
            <a:endParaRPr lang="en-US" dirty="0" smtClean="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3913104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Rot="1" noChangeAspect="1" noChangeArrowheads="1" noTextEdit="1"/>
          </p:cNvSpPr>
          <p:nvPr>
            <p:ph type="sldImg"/>
          </p:nvPr>
        </p:nvSpPr>
        <p:spPr>
          <a:ln/>
        </p:spPr>
      </p:sp>
      <p:sp>
        <p:nvSpPr>
          <p:cNvPr id="437251" name="Rectangle 4"/>
          <p:cNvSpPr>
            <a:spLocks noGrp="1" noChangeArrowheads="1"/>
          </p:cNvSpPr>
          <p:nvPr>
            <p:ph type="body" idx="1"/>
          </p:nvPr>
        </p:nvSpPr>
        <p:spPr>
          <a:noFill/>
          <a:ln/>
        </p:spPr>
        <p:txBody>
          <a:bodyPr>
            <a:normAutofit/>
          </a:bodyPr>
          <a:lstStyle/>
          <a:p>
            <a:pPr>
              <a:buFont typeface="Arial" pitchFamily="34" charset="0"/>
              <a:buNone/>
            </a:pPr>
            <a:endParaRPr lang="en-US" dirty="0" smtClean="0"/>
          </a:p>
        </p:txBody>
      </p:sp>
    </p:spTree>
    <p:extLst>
      <p:ext uri="{BB962C8B-B14F-4D97-AF65-F5344CB8AC3E}">
        <p14:creationId xmlns:p14="http://schemas.microsoft.com/office/powerpoint/2010/main" val="396742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6721928" y="6270851"/>
            <a:ext cx="1745631" cy="287791"/>
          </a:xfrm>
        </p:spPr>
        <p:txBody>
          <a:bodyPr/>
          <a:lstStyle>
            <a:lvl1pPr algn="r">
              <a:defRPr/>
            </a:lvl1pPr>
          </a:lstStyle>
          <a:p>
            <a:pPr>
              <a:defRPr/>
            </a:pPr>
            <a:endParaRPr lang="en-US" dirty="0"/>
          </a:p>
        </p:txBody>
      </p:sp>
      <p:sp>
        <p:nvSpPr>
          <p:cNvPr id="7" name="Title 1"/>
          <p:cNvSpPr>
            <a:spLocks noGrp="1"/>
          </p:cNvSpPr>
          <p:nvPr>
            <p:ph type="ctrTitle"/>
          </p:nvPr>
        </p:nvSpPr>
        <p:spPr>
          <a:xfrm>
            <a:off x="397197" y="1330043"/>
            <a:ext cx="6987361" cy="1509310"/>
          </a:xfrm>
        </p:spPr>
        <p:txBody>
          <a:bodyPr anchor="b">
            <a:normAutofit/>
          </a:bodyPr>
          <a:lstStyle>
            <a:lvl1pPr>
              <a:defRPr sz="3600">
                <a:solidFill>
                  <a:srgbClr val="355F9B"/>
                </a:solidFill>
                <a:latin typeface="Arial" pitchFamily="34" charset="0"/>
                <a:cs typeface="Arial" pitchFamily="34" charset="0"/>
              </a:defRPr>
            </a:lvl1pPr>
          </a:lstStyle>
          <a:p>
            <a:r>
              <a:rPr lang="en-US" smtClean="0"/>
              <a:t>Click to edit Master title style</a:t>
            </a:r>
            <a:endParaRPr lang="en-US" dirty="0"/>
          </a:p>
        </p:txBody>
      </p:sp>
      <p:sp>
        <p:nvSpPr>
          <p:cNvPr id="8" name="Text Placeholder 9"/>
          <p:cNvSpPr>
            <a:spLocks noGrp="1"/>
          </p:cNvSpPr>
          <p:nvPr>
            <p:ph type="body" sz="quarter" idx="12"/>
          </p:nvPr>
        </p:nvSpPr>
        <p:spPr>
          <a:xfrm>
            <a:off x="430691" y="3011240"/>
            <a:ext cx="6125160" cy="1034617"/>
          </a:xfrm>
        </p:spPr>
        <p:txBody>
          <a:bodyPr/>
          <a:lstStyle>
            <a:lvl1pPr marL="0" indent="0">
              <a:lnSpc>
                <a:spcPts val="2400"/>
              </a:lnSpc>
              <a:spcBef>
                <a:spcPts val="0"/>
              </a:spcBef>
              <a:buNone/>
              <a:defRPr b="1"/>
            </a:lvl1pPr>
            <a:lvl2pPr marL="287337" indent="0">
              <a:buNone/>
              <a:defRPr b="1"/>
            </a:lvl2pPr>
            <a:lvl3pPr marL="574675" indent="0">
              <a:buNone/>
              <a:defRPr b="1"/>
            </a:lvl3pPr>
            <a:lvl4pPr marL="912812" indent="0">
              <a:buNone/>
              <a:defRPr b="1"/>
            </a:lvl4pPr>
            <a:lvl5pPr marL="1200150" indent="0">
              <a:buNone/>
              <a:defRPr b="1"/>
            </a:lvl5pPr>
          </a:lstStyle>
          <a:p>
            <a:pPr lvl="0"/>
            <a:r>
              <a:rPr lang="en-US" smtClean="0"/>
              <a:t>Click to edit Master text styles</a:t>
            </a:r>
          </a:p>
        </p:txBody>
      </p:sp>
      <p:sp>
        <p:nvSpPr>
          <p:cNvPr id="10" name="Text Placeholder 11"/>
          <p:cNvSpPr>
            <a:spLocks noGrp="1"/>
          </p:cNvSpPr>
          <p:nvPr>
            <p:ph type="body" sz="quarter" idx="13"/>
          </p:nvPr>
        </p:nvSpPr>
        <p:spPr>
          <a:xfrm>
            <a:off x="430691" y="4143191"/>
            <a:ext cx="6133745" cy="1072874"/>
          </a:xfrm>
        </p:spPr>
        <p:txBody>
          <a:bodyPr/>
          <a:lstStyle>
            <a:lvl1pPr marL="0" indent="0">
              <a:lnSpc>
                <a:spcPts val="2400"/>
              </a:lnSpc>
              <a:spcBef>
                <a:spcPts val="0"/>
              </a:spcBef>
              <a:buNone/>
              <a:defRPr sz="2000"/>
            </a:lvl1pPr>
            <a:lvl2pPr marL="287337" indent="0">
              <a:buNone/>
              <a:defRPr/>
            </a:lvl2pPr>
            <a:lvl3pPr marL="574675" indent="0">
              <a:buNone/>
              <a:defRPr/>
            </a:lvl3pPr>
            <a:lvl4pPr marL="912812" indent="0">
              <a:buNone/>
              <a:defRPr/>
            </a:lvl4pPr>
            <a:lvl5pPr marL="1200150" indent="0">
              <a:buNone/>
              <a:defRPr/>
            </a:lvl5pPr>
          </a:lstStyle>
          <a:p>
            <a:pPr lvl="0"/>
            <a:r>
              <a:rPr lang="en-US" smtClean="0"/>
              <a:t>Click to edit Master text styles</a:t>
            </a:r>
          </a:p>
        </p:txBody>
      </p:sp>
      <p:sp>
        <p:nvSpPr>
          <p:cNvPr id="11" name="Slide Number Placeholder 5"/>
          <p:cNvSpPr>
            <a:spLocks noGrp="1"/>
          </p:cNvSpPr>
          <p:nvPr>
            <p:ph type="sldNum" sz="quarter" idx="4"/>
          </p:nvPr>
        </p:nvSpPr>
        <p:spPr>
          <a:xfrm>
            <a:off x="8603673" y="6400800"/>
            <a:ext cx="540327" cy="304800"/>
          </a:xfrm>
          <a:prstGeom prst="rect">
            <a:avLst/>
          </a:prstGeom>
          <a:noFill/>
        </p:spPr>
        <p:txBody>
          <a:bodyPr vert="horz" lIns="91440" tIns="45720" rIns="91440" bIns="45720" rtlCol="0" anchor="ctr"/>
          <a:lstStyle>
            <a:lvl1pPr algn="ctr" fontAlgn="auto">
              <a:spcBef>
                <a:spcPts val="0"/>
              </a:spcBef>
              <a:spcAft>
                <a:spcPts val="0"/>
              </a:spcAft>
              <a:defRPr sz="1200">
                <a:ln>
                  <a:noFill/>
                </a:ln>
                <a:solidFill>
                  <a:prstClr val="white"/>
                </a:solidFill>
                <a:latin typeface="+mn-lt"/>
                <a:cs typeface="+mn-cs"/>
              </a:defRPr>
            </a:lvl1pPr>
          </a:lstStyle>
          <a:p>
            <a:pPr>
              <a:defRPr/>
            </a:pPr>
            <a:fld id="{83EF04B0-09F5-4156-B0F5-C9A54A38EC13}" type="slidenum">
              <a:rPr lang="en-US" smtClean="0"/>
              <a:pPr>
                <a:defRPr/>
              </a:pPr>
              <a:t>‹#›</a:t>
            </a:fld>
            <a:endParaRPr lang="en-US" dirty="0"/>
          </a:p>
        </p:txBody>
      </p:sp>
      <p:cxnSp>
        <p:nvCxnSpPr>
          <p:cNvPr id="14" name="Straight Connector 13"/>
          <p:cNvCxnSpPr/>
          <p:nvPr/>
        </p:nvCxnSpPr>
        <p:spPr>
          <a:xfrm>
            <a:off x="527066" y="2922581"/>
            <a:ext cx="8616934"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_Sub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16454" y="3241964"/>
            <a:ext cx="5888692" cy="1202084"/>
          </a:xfrm>
        </p:spPr>
        <p:txBody>
          <a:bodyPr>
            <a:normAutofit/>
          </a:bodyPr>
          <a:lstStyle>
            <a:lvl1pPr>
              <a:defRPr sz="4000" baseline="0">
                <a:solidFill>
                  <a:srgbClr val="800000"/>
                </a:solidFill>
                <a:latin typeface="Arial" pitchFamily="34" charset="0"/>
                <a:cs typeface="Arial" pitchFamily="34" charset="0"/>
              </a:defRPr>
            </a:lvl1pPr>
          </a:lstStyle>
          <a:p>
            <a:r>
              <a:rPr lang="en-US" dirty="0" smtClean="0"/>
              <a:t>Click to edit Master subtitle </a:t>
            </a:r>
            <a:endParaRPr lang="en-US" dirty="0"/>
          </a:p>
        </p:txBody>
      </p:sp>
      <p:sp>
        <p:nvSpPr>
          <p:cNvPr id="6" name="Content Placeholder 5"/>
          <p:cNvSpPr>
            <a:spLocks noGrp="1"/>
          </p:cNvSpPr>
          <p:nvPr>
            <p:ph sz="quarter" idx="10" hasCustomPrompt="1"/>
          </p:nvPr>
        </p:nvSpPr>
        <p:spPr>
          <a:xfrm>
            <a:off x="332509" y="224704"/>
            <a:ext cx="8021782" cy="906462"/>
          </a:xfrm>
        </p:spPr>
        <p:txBody>
          <a:bodyPr tIns="0" anchor="ctr" anchorCtr="0"/>
          <a:lstStyle>
            <a:lvl1pPr marL="0" indent="0">
              <a:buNone/>
              <a:defRPr sz="3200" b="1">
                <a:solidFill>
                  <a:schemeClr val="bg1"/>
                </a:solidFill>
                <a:effectLst>
                  <a:outerShdw blurRad="38100" dist="38100" dir="2700000" algn="tl">
                    <a:srgbClr val="000000">
                      <a:alpha val="43137"/>
                    </a:srgbClr>
                  </a:outerShdw>
                </a:effectLst>
                <a:latin typeface="+mj-lt"/>
              </a:defRPr>
            </a:lvl1pPr>
          </a:lstStyle>
          <a:p>
            <a:pPr lvl="0"/>
            <a:r>
              <a:rPr lang="en-US" dirty="0" smtClean="0"/>
              <a:t>Click to Edit Master Title</a:t>
            </a:r>
            <a:endParaRPr lang="en-US" dirty="0"/>
          </a:p>
        </p:txBody>
      </p:sp>
    </p:spTree>
    <p:extLst>
      <p:ext uri="{BB962C8B-B14F-4D97-AF65-F5344CB8AC3E}">
        <p14:creationId xmlns:p14="http://schemas.microsoft.com/office/powerpoint/2010/main" val="2656836692"/>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10"/>
          </p:nvPr>
        </p:nvSpPr>
        <p:spPr/>
        <p:txBody>
          <a:bodyPr/>
          <a:lstStyle>
            <a:lvl1pPr>
              <a:defRPr/>
            </a:lvl1pPr>
          </a:lstStyle>
          <a:p>
            <a:pPr>
              <a:defRPr/>
            </a:pPr>
            <a:fld id="{06C7A4BD-F47A-4959-AE74-F3A6ED372297}" type="slidenum">
              <a:rPr lang="en-US"/>
              <a:pPr>
                <a:defRPr/>
              </a:pPr>
              <a:t>‹#›</a:t>
            </a:fld>
            <a:endParaRPr lang="en-US" dirty="0"/>
          </a:p>
        </p:txBody>
      </p:sp>
    </p:spTree>
    <p:extLst>
      <p:ext uri="{BB962C8B-B14F-4D97-AF65-F5344CB8AC3E}">
        <p14:creationId xmlns:p14="http://schemas.microsoft.com/office/powerpoint/2010/main" val="177347619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a-Title, No Bullet, Bulle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500"/>
              </a:spcBef>
              <a:buClr>
                <a:srgbClr val="990033"/>
              </a:buClr>
              <a:buFontTx/>
              <a:buNone/>
              <a:defRPr b="1" i="1" baseline="0">
                <a:solidFill>
                  <a:schemeClr val="tx1"/>
                </a:solidFill>
                <a:latin typeface="Arial" pitchFamily="34" charset="0"/>
                <a:cs typeface="Arial" pitchFamily="34" charset="0"/>
              </a:defRPr>
            </a:lvl1pPr>
            <a:lvl2pPr marL="287338" indent="-287338">
              <a:lnSpc>
                <a:spcPts val="2500"/>
              </a:lnSpc>
              <a:spcBef>
                <a:spcPts val="1000"/>
              </a:spcBef>
              <a:buClr>
                <a:srgbClr val="990033"/>
              </a:buClr>
              <a:buFont typeface="Wingdings" charset="2"/>
              <a:buChar char="§"/>
              <a:defRPr sz="2400">
                <a:solidFill>
                  <a:schemeClr val="tx1">
                    <a:lumMod val="95000"/>
                    <a:lumOff val="5000"/>
                  </a:schemeClr>
                </a:solidFill>
                <a:latin typeface="Arial" pitchFamily="34" charset="0"/>
                <a:cs typeface="Arial" pitchFamily="34" charset="0"/>
              </a:defRPr>
            </a:lvl2pPr>
            <a:lvl3pPr marL="574675" indent="-287338">
              <a:lnSpc>
                <a:spcPts val="2300"/>
              </a:lnSpc>
              <a:spcBef>
                <a:spcPts val="400"/>
              </a:spcBef>
              <a:buClr>
                <a:srgbClr val="990033"/>
              </a:buClr>
              <a:buFont typeface="Lucida Grande"/>
              <a:buChar char="-"/>
              <a:defRPr sz="2200">
                <a:solidFill>
                  <a:srgbClr val="595959"/>
                </a:solidFill>
                <a:latin typeface="Arial" pitchFamily="34" charset="0"/>
                <a:cs typeface="Arial" pitchFamily="34" charset="0"/>
              </a:defRPr>
            </a:lvl3pPr>
            <a:lvl4pPr>
              <a:buClr>
                <a:srgbClr val="990033"/>
              </a:buClr>
              <a:defRPr>
                <a:solidFill>
                  <a:srgbClr val="595959"/>
                </a:solidFill>
                <a:latin typeface="Arial" pitchFamily="34" charset="0"/>
                <a:cs typeface="Arial" pitchFamily="34" charset="0"/>
              </a:defRPr>
            </a:lvl4pPr>
            <a:lvl5pPr>
              <a:buClr>
                <a:srgbClr val="990033"/>
              </a:buClr>
              <a:defRPr>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582780" y="461042"/>
            <a:ext cx="8104020" cy="1061267"/>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Date Placeholder 3"/>
          <p:cNvSpPr>
            <a:spLocks noGrp="1"/>
          </p:cNvSpPr>
          <p:nvPr>
            <p:ph type="dt" sz="half" idx="10"/>
          </p:nvPr>
        </p:nvSpPr>
        <p:spPr>
          <a:xfrm>
            <a:off x="6294438" y="6256338"/>
            <a:ext cx="2133600" cy="365125"/>
          </a:xfrm>
          <a:prstGeom prst="rect">
            <a:avLst/>
          </a:prstGeom>
        </p:spPr>
        <p:txBody>
          <a:bodyPr/>
          <a:lstStyle>
            <a:lvl1pPr>
              <a:defRPr/>
            </a:lvl1pPr>
          </a:lstStyle>
          <a:p>
            <a:pPr>
              <a:defRPr/>
            </a:pPr>
            <a:r>
              <a:rPr lang="en-US" dirty="0" smtClean="0"/>
              <a:t>November 18, 2011</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E99B4265-B998-4734-8F0D-919E77C54A4D}"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Sub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260850"/>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74613" y="257175"/>
            <a:ext cx="8312150" cy="585788"/>
          </a:xfrm>
          <a:prstGeom prst="rect">
            <a:avLst/>
          </a:prstGeom>
          <a:noFill/>
        </p:spPr>
        <p:txBody>
          <a:bodyPr>
            <a:spAutoFit/>
          </a:bodyPr>
          <a:lstStyle/>
          <a:p>
            <a:pPr>
              <a:defRPr/>
            </a:pPr>
            <a:r>
              <a:rPr lang="en-US" sz="3200" b="1" dirty="0">
                <a:solidFill>
                  <a:schemeClr val="bg1"/>
                </a:solidFill>
                <a:effectLst>
                  <a:outerShdw blurRad="50800" dist="38100" dir="2700000" algn="tl" rotWithShape="0">
                    <a:prstClr val="black">
                      <a:alpha val="40000"/>
                    </a:prstClr>
                  </a:outerShdw>
                </a:effectLst>
                <a:latin typeface="+mj-lt"/>
                <a:cs typeface="+mn-cs"/>
              </a:rPr>
              <a:t>Financial Accounting Standards Board</a:t>
            </a:r>
          </a:p>
        </p:txBody>
      </p:sp>
      <p:sp>
        <p:nvSpPr>
          <p:cNvPr id="2" name="Title 1"/>
          <p:cNvSpPr>
            <a:spLocks noGrp="1"/>
          </p:cNvSpPr>
          <p:nvPr>
            <p:ph type="ctrTitle"/>
          </p:nvPr>
        </p:nvSpPr>
        <p:spPr>
          <a:xfrm>
            <a:off x="2716454" y="2739063"/>
            <a:ext cx="6427546" cy="1704985"/>
          </a:xfrm>
        </p:spPr>
        <p:txBody>
          <a:bodyPr wrap="square"/>
          <a:lstStyle>
            <a:lvl1pPr>
              <a:defRPr sz="4000" baseline="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8F4539A4-C646-4A1B-A9C0-1A3C855DA8D5}" type="slidenum">
              <a:rPr lang="en-US"/>
              <a:pPr>
                <a:defRPr/>
              </a:pPr>
              <a:t>‹#›</a:t>
            </a:fld>
            <a:endParaRPr lang="en-US" dirty="0"/>
          </a:p>
        </p:txBody>
      </p:sp>
    </p:spTree>
    <p:extLst>
      <p:ext uri="{BB962C8B-B14F-4D97-AF65-F5344CB8AC3E}">
        <p14:creationId xmlns:p14="http://schemas.microsoft.com/office/powerpoint/2010/main" val="1446102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1_Sub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260850"/>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74613" y="257175"/>
            <a:ext cx="8312150" cy="585788"/>
          </a:xfrm>
          <a:prstGeom prst="rect">
            <a:avLst/>
          </a:prstGeom>
          <a:noFill/>
        </p:spPr>
        <p:txBody>
          <a:bodyPr>
            <a:spAutoFit/>
          </a:bodyPr>
          <a:lstStyle/>
          <a:p>
            <a:pPr>
              <a:defRPr/>
            </a:pPr>
            <a:r>
              <a:rPr lang="en-US" sz="3200" b="1" dirty="0">
                <a:solidFill>
                  <a:prstClr val="white"/>
                </a:solidFill>
                <a:effectLst>
                  <a:outerShdw blurRad="50800" dist="38100" dir="2700000" algn="tl" rotWithShape="0">
                    <a:prstClr val="black">
                      <a:alpha val="40000"/>
                    </a:prstClr>
                  </a:outerShdw>
                </a:effectLst>
                <a:latin typeface="Candara"/>
              </a:rPr>
              <a:t>Financial Accounting Standards Board</a:t>
            </a:r>
          </a:p>
        </p:txBody>
      </p:sp>
      <p:sp>
        <p:nvSpPr>
          <p:cNvPr id="2" name="Title 1"/>
          <p:cNvSpPr>
            <a:spLocks noGrp="1"/>
          </p:cNvSpPr>
          <p:nvPr>
            <p:ph type="ctrTitle"/>
          </p:nvPr>
        </p:nvSpPr>
        <p:spPr>
          <a:xfrm>
            <a:off x="2716454" y="2739063"/>
            <a:ext cx="6427546" cy="1704985"/>
          </a:xfrm>
        </p:spPr>
        <p:txBody>
          <a:bodyPr wrap="square"/>
          <a:lstStyle>
            <a:lvl1pPr>
              <a:defRPr sz="4000" baseline="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solidFill>
                <a:prstClr val="black"/>
              </a:solidFill>
            </a:endParaRPr>
          </a:p>
        </p:txBody>
      </p:sp>
      <p:sp>
        <p:nvSpPr>
          <p:cNvPr id="6" name="Slide Number Placeholder 6"/>
          <p:cNvSpPr>
            <a:spLocks noGrp="1"/>
          </p:cNvSpPr>
          <p:nvPr>
            <p:ph type="sldNum" sz="quarter" idx="11"/>
          </p:nvPr>
        </p:nvSpPr>
        <p:spPr/>
        <p:txBody>
          <a:bodyPr/>
          <a:lstStyle>
            <a:lvl1pPr>
              <a:defRPr/>
            </a:lvl1pPr>
          </a:lstStyle>
          <a:p>
            <a:pPr>
              <a:defRPr/>
            </a:pPr>
            <a:fld id="{8F4539A4-C646-4A1B-A9C0-1A3C855DA8D5}"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11916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Sub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260850"/>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74613" y="257175"/>
            <a:ext cx="8312150" cy="585788"/>
          </a:xfrm>
          <a:prstGeom prst="rect">
            <a:avLst/>
          </a:prstGeom>
          <a:noFill/>
        </p:spPr>
        <p:txBody>
          <a:bodyPr>
            <a:spAutoFit/>
          </a:bodyPr>
          <a:lstStyle/>
          <a:p>
            <a:pPr>
              <a:defRPr/>
            </a:pPr>
            <a:r>
              <a:rPr lang="en-US" sz="3200" b="1" dirty="0">
                <a:solidFill>
                  <a:schemeClr val="bg1"/>
                </a:solidFill>
                <a:effectLst>
                  <a:outerShdw blurRad="50800" dist="38100" dir="2700000" algn="tl" rotWithShape="0">
                    <a:prstClr val="black">
                      <a:alpha val="40000"/>
                    </a:prstClr>
                  </a:outerShdw>
                </a:effectLst>
                <a:latin typeface="+mj-lt"/>
                <a:cs typeface="+mn-cs"/>
              </a:rPr>
              <a:t>Financial Accounting Standards Board</a:t>
            </a:r>
          </a:p>
        </p:txBody>
      </p:sp>
      <p:sp>
        <p:nvSpPr>
          <p:cNvPr id="2" name="Title 1"/>
          <p:cNvSpPr>
            <a:spLocks noGrp="1"/>
          </p:cNvSpPr>
          <p:nvPr>
            <p:ph type="ctrTitle"/>
          </p:nvPr>
        </p:nvSpPr>
        <p:spPr>
          <a:xfrm>
            <a:off x="2716454" y="2739063"/>
            <a:ext cx="6427546" cy="1704985"/>
          </a:xfrm>
        </p:spPr>
        <p:txBody>
          <a:bodyPr wrap="square"/>
          <a:lstStyle>
            <a:lvl1pPr>
              <a:defRPr sz="4000" baseline="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8F4539A4-C646-4A1B-A9C0-1A3C855DA8D5}" type="slidenum">
              <a:rPr lang="en-US"/>
              <a:pPr>
                <a:defRPr/>
              </a:pPr>
              <a:t>‹#›</a:t>
            </a:fld>
            <a:endParaRPr lang="en-US" dirty="0"/>
          </a:p>
        </p:txBody>
      </p:sp>
    </p:spTree>
    <p:extLst>
      <p:ext uri="{BB962C8B-B14F-4D97-AF65-F5344CB8AC3E}">
        <p14:creationId xmlns:p14="http://schemas.microsoft.com/office/powerpoint/2010/main" val="1446102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4_Sub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16454" y="3241964"/>
            <a:ext cx="5888692" cy="1202084"/>
          </a:xfrm>
        </p:spPr>
        <p:txBody>
          <a:bodyPr>
            <a:normAutofit/>
          </a:bodyPr>
          <a:lstStyle>
            <a:lvl1pPr>
              <a:defRPr sz="4000" baseline="0">
                <a:solidFill>
                  <a:srgbClr val="800000"/>
                </a:solidFill>
                <a:latin typeface="Arial" pitchFamily="34" charset="0"/>
                <a:cs typeface="Arial" pitchFamily="34" charset="0"/>
              </a:defRPr>
            </a:lvl1pPr>
          </a:lstStyle>
          <a:p>
            <a:r>
              <a:rPr lang="en-US" dirty="0" smtClean="0"/>
              <a:t>Click to edit Master subtitle </a:t>
            </a:r>
            <a:endParaRPr lang="en-US" dirty="0"/>
          </a:p>
        </p:txBody>
      </p:sp>
      <p:sp>
        <p:nvSpPr>
          <p:cNvPr id="6" name="Content Placeholder 5"/>
          <p:cNvSpPr>
            <a:spLocks noGrp="1"/>
          </p:cNvSpPr>
          <p:nvPr>
            <p:ph sz="quarter" idx="10" hasCustomPrompt="1"/>
          </p:nvPr>
        </p:nvSpPr>
        <p:spPr>
          <a:xfrm>
            <a:off x="332509" y="224704"/>
            <a:ext cx="8021782" cy="906462"/>
          </a:xfrm>
        </p:spPr>
        <p:txBody>
          <a:bodyPr tIns="0" anchor="ctr" anchorCtr="0"/>
          <a:lstStyle>
            <a:lvl1pPr marL="0" indent="0">
              <a:buNone/>
              <a:defRPr sz="3200" b="1">
                <a:solidFill>
                  <a:schemeClr val="bg1"/>
                </a:solidFill>
                <a:effectLst>
                  <a:outerShdw blurRad="38100" dist="38100" dir="2700000" algn="tl">
                    <a:srgbClr val="000000">
                      <a:alpha val="43137"/>
                    </a:srgbClr>
                  </a:outerShdw>
                </a:effectLst>
                <a:latin typeface="+mj-lt"/>
              </a:defRPr>
            </a:lvl1pPr>
          </a:lstStyle>
          <a:p>
            <a:pPr lvl="0"/>
            <a:r>
              <a:rPr lang="en-US" dirty="0" smtClean="0"/>
              <a:t>Click to Edit Master Title</a:t>
            </a:r>
            <a:endParaRPr lang="en-US" dirty="0"/>
          </a:p>
        </p:txBody>
      </p:sp>
    </p:spTree>
    <p:extLst>
      <p:ext uri="{BB962C8B-B14F-4D97-AF65-F5344CB8AC3E}">
        <p14:creationId xmlns:p14="http://schemas.microsoft.com/office/powerpoint/2010/main" val="2656836692"/>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2_Sub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descr="TitleUnderline.png"/>
          <p:cNvPicPr>
            <a:picLocks noChangeAspect="1"/>
          </p:cNvPicPr>
          <p:nvPr userDrawn="1"/>
        </p:nvPicPr>
        <p:blipFill>
          <a:blip r:embed="rId3" cstate="print"/>
          <a:srcRect/>
          <a:stretch>
            <a:fillRect/>
          </a:stretch>
        </p:blipFill>
        <p:spPr bwMode="auto">
          <a:xfrm>
            <a:off x="0" y="4260850"/>
            <a:ext cx="9144000" cy="365125"/>
          </a:xfrm>
          <a:prstGeom prst="rect">
            <a:avLst/>
          </a:prstGeom>
          <a:noFill/>
          <a:ln w="9525">
            <a:noFill/>
            <a:miter lim="800000"/>
            <a:headEnd/>
            <a:tailEnd/>
          </a:ln>
        </p:spPr>
      </p:pic>
      <p:sp>
        <p:nvSpPr>
          <p:cNvPr id="4" name="TextBox 3"/>
          <p:cNvSpPr txBox="1"/>
          <p:nvPr userDrawn="1"/>
        </p:nvSpPr>
        <p:spPr>
          <a:xfrm>
            <a:off x="74613" y="257175"/>
            <a:ext cx="8312150" cy="585788"/>
          </a:xfrm>
          <a:prstGeom prst="rect">
            <a:avLst/>
          </a:prstGeom>
          <a:noFill/>
        </p:spPr>
        <p:txBody>
          <a:bodyPr>
            <a:spAutoFit/>
          </a:bodyPr>
          <a:lstStyle/>
          <a:p>
            <a:pPr>
              <a:defRPr/>
            </a:pPr>
            <a:r>
              <a:rPr lang="en-US" sz="3200" b="1" dirty="0">
                <a:solidFill>
                  <a:schemeClr val="bg1"/>
                </a:solidFill>
                <a:effectLst>
                  <a:outerShdw blurRad="50800" dist="38100" dir="2700000" algn="tl" rotWithShape="0">
                    <a:prstClr val="black">
                      <a:alpha val="40000"/>
                    </a:prstClr>
                  </a:outerShdw>
                </a:effectLst>
                <a:latin typeface="+mj-lt"/>
                <a:cs typeface="+mn-cs"/>
              </a:rPr>
              <a:t>Financial Accounting Standards Board</a:t>
            </a:r>
          </a:p>
        </p:txBody>
      </p:sp>
      <p:sp>
        <p:nvSpPr>
          <p:cNvPr id="2" name="Title 1"/>
          <p:cNvSpPr>
            <a:spLocks noGrp="1"/>
          </p:cNvSpPr>
          <p:nvPr>
            <p:ph type="ctrTitle"/>
          </p:nvPr>
        </p:nvSpPr>
        <p:spPr>
          <a:xfrm>
            <a:off x="2716454" y="2739063"/>
            <a:ext cx="6427546" cy="1704985"/>
          </a:xfrm>
        </p:spPr>
        <p:txBody>
          <a:bodyPr wrap="square"/>
          <a:lstStyle>
            <a:lvl1pPr>
              <a:defRPr sz="4000" baseline="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1292225" y="6243638"/>
            <a:ext cx="2133600" cy="365125"/>
          </a:xfrm>
          <a:prstGeom prst="rect">
            <a:avLst/>
          </a:prstGeom>
        </p:spPr>
        <p:txBody>
          <a:bodyPr/>
          <a:lstStyle>
            <a:lvl1pPr algn="l">
              <a:defRPr dirty="0">
                <a:latin typeface="Arial" charset="0"/>
                <a:cs typeface="+mn-cs"/>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40F2C8E8-28F2-4E6E-8F6E-C7A254D9261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5_Sub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16454" y="3241964"/>
            <a:ext cx="5888692" cy="1202084"/>
          </a:xfrm>
        </p:spPr>
        <p:txBody>
          <a:bodyPr>
            <a:normAutofit/>
          </a:bodyPr>
          <a:lstStyle>
            <a:lvl1pPr>
              <a:defRPr sz="4000" baseline="0">
                <a:solidFill>
                  <a:srgbClr val="800000"/>
                </a:solidFill>
                <a:latin typeface="Arial" pitchFamily="34" charset="0"/>
                <a:cs typeface="Arial" pitchFamily="34" charset="0"/>
              </a:defRPr>
            </a:lvl1pPr>
          </a:lstStyle>
          <a:p>
            <a:r>
              <a:rPr lang="en-US" dirty="0" smtClean="0"/>
              <a:t>Click to edit Master subtitle </a:t>
            </a:r>
            <a:endParaRPr lang="en-US" dirty="0"/>
          </a:p>
        </p:txBody>
      </p:sp>
      <p:sp>
        <p:nvSpPr>
          <p:cNvPr id="6" name="Content Placeholder 5"/>
          <p:cNvSpPr>
            <a:spLocks noGrp="1"/>
          </p:cNvSpPr>
          <p:nvPr>
            <p:ph sz="quarter" idx="10" hasCustomPrompt="1"/>
          </p:nvPr>
        </p:nvSpPr>
        <p:spPr>
          <a:xfrm>
            <a:off x="332509" y="224704"/>
            <a:ext cx="8021782" cy="906462"/>
          </a:xfrm>
        </p:spPr>
        <p:txBody>
          <a:bodyPr tIns="0" anchor="ctr" anchorCtr="0"/>
          <a:lstStyle>
            <a:lvl1pPr marL="0" indent="0">
              <a:buNone/>
              <a:defRPr sz="3200" b="1">
                <a:solidFill>
                  <a:schemeClr val="bg1"/>
                </a:solidFill>
                <a:effectLst>
                  <a:outerShdw blurRad="38100" dist="38100" dir="2700000" algn="tl">
                    <a:srgbClr val="000000">
                      <a:alpha val="43137"/>
                    </a:srgbClr>
                  </a:outerShdw>
                </a:effectLst>
                <a:latin typeface="+mj-lt"/>
              </a:defRPr>
            </a:lvl1pPr>
          </a:lstStyle>
          <a:p>
            <a:pPr lvl="0"/>
            <a:r>
              <a:rPr lang="en-US" dirty="0" smtClean="0"/>
              <a:t>Click to Edit Master Title</a:t>
            </a:r>
            <a:endParaRPr lang="en-US" dirty="0"/>
          </a:p>
        </p:txBody>
      </p:sp>
    </p:spTree>
    <p:extLst>
      <p:ext uri="{BB962C8B-B14F-4D97-AF65-F5344CB8AC3E}">
        <p14:creationId xmlns:p14="http://schemas.microsoft.com/office/powerpoint/2010/main" val="2656836692"/>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6_Sub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16454" y="3241964"/>
            <a:ext cx="5888692" cy="1202084"/>
          </a:xfrm>
        </p:spPr>
        <p:txBody>
          <a:bodyPr>
            <a:normAutofit/>
          </a:bodyPr>
          <a:lstStyle>
            <a:lvl1pPr>
              <a:defRPr sz="4000" baseline="0">
                <a:solidFill>
                  <a:srgbClr val="800000"/>
                </a:solidFill>
                <a:latin typeface="Arial" pitchFamily="34" charset="0"/>
                <a:cs typeface="Arial" pitchFamily="34" charset="0"/>
              </a:defRPr>
            </a:lvl1pPr>
          </a:lstStyle>
          <a:p>
            <a:r>
              <a:rPr lang="en-US" dirty="0" smtClean="0"/>
              <a:t>Click to edit Master subtitle </a:t>
            </a:r>
            <a:endParaRPr lang="en-US" dirty="0"/>
          </a:p>
        </p:txBody>
      </p:sp>
      <p:sp>
        <p:nvSpPr>
          <p:cNvPr id="6" name="Content Placeholder 5"/>
          <p:cNvSpPr>
            <a:spLocks noGrp="1"/>
          </p:cNvSpPr>
          <p:nvPr>
            <p:ph sz="quarter" idx="10" hasCustomPrompt="1"/>
          </p:nvPr>
        </p:nvSpPr>
        <p:spPr>
          <a:xfrm>
            <a:off x="332509" y="224704"/>
            <a:ext cx="8021782" cy="906462"/>
          </a:xfrm>
        </p:spPr>
        <p:txBody>
          <a:bodyPr tIns="0" anchor="ctr" anchorCtr="0"/>
          <a:lstStyle>
            <a:lvl1pPr marL="0" indent="0">
              <a:buNone/>
              <a:defRPr sz="3200" b="1">
                <a:solidFill>
                  <a:schemeClr val="bg1"/>
                </a:solidFill>
                <a:effectLst>
                  <a:outerShdw blurRad="38100" dist="38100" dir="2700000" algn="tl">
                    <a:srgbClr val="000000">
                      <a:alpha val="43137"/>
                    </a:srgbClr>
                  </a:outerShdw>
                </a:effectLst>
                <a:latin typeface="+mj-lt"/>
              </a:defRPr>
            </a:lvl1pPr>
          </a:lstStyle>
          <a:p>
            <a:pPr lvl="0"/>
            <a:r>
              <a:rPr lang="en-US" dirty="0" smtClean="0"/>
              <a:t>Click to Edit Master Title</a:t>
            </a:r>
            <a:endParaRPr lang="en-US" dirty="0"/>
          </a:p>
        </p:txBody>
      </p:sp>
    </p:spTree>
    <p:extLst>
      <p:ext uri="{BB962C8B-B14F-4D97-AF65-F5344CB8AC3E}">
        <p14:creationId xmlns:p14="http://schemas.microsoft.com/office/powerpoint/2010/main" val="2656836692"/>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ub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197" y="1406068"/>
            <a:ext cx="6996017" cy="1433285"/>
          </a:xfrm>
        </p:spPr>
        <p:txBody>
          <a:bodyPr anchor="b">
            <a:normAutofit/>
          </a:bodyPr>
          <a:lstStyle>
            <a:lvl1pPr>
              <a:defRPr sz="3600" baseline="0">
                <a:solidFill>
                  <a:srgbClr val="355F9B"/>
                </a:solidFill>
                <a:latin typeface="Arial" pitchFamily="34" charset="0"/>
                <a:cs typeface="Arial" pitchFamily="34" charset="0"/>
              </a:defRPr>
            </a:lvl1pPr>
          </a:lstStyle>
          <a:p>
            <a:r>
              <a:rPr lang="en-US" dirty="0" smtClean="0"/>
              <a:t>Click to edit Master subtitle </a:t>
            </a:r>
            <a:endParaRPr lang="en-US" dirty="0"/>
          </a:p>
        </p:txBody>
      </p:sp>
      <p:sp>
        <p:nvSpPr>
          <p:cNvPr id="12" name="Date Placeholder 3"/>
          <p:cNvSpPr>
            <a:spLocks noGrp="1"/>
          </p:cNvSpPr>
          <p:nvPr>
            <p:ph type="dt" sz="half" idx="10"/>
          </p:nvPr>
        </p:nvSpPr>
        <p:spPr>
          <a:xfrm>
            <a:off x="6794499" y="6234568"/>
            <a:ext cx="1673949" cy="324076"/>
          </a:xfrm>
        </p:spPr>
        <p:txBody>
          <a:bodyPr/>
          <a:lstStyle>
            <a:lvl1pPr algn="r">
              <a:defRPr/>
            </a:lvl1pPr>
          </a:lstStyle>
          <a:p>
            <a:pPr>
              <a:defRPr/>
            </a:pPr>
            <a:endParaRPr lang="en-US" dirty="0"/>
          </a:p>
        </p:txBody>
      </p:sp>
      <p:sp>
        <p:nvSpPr>
          <p:cNvPr id="6" name="Slide Number Placeholder 5"/>
          <p:cNvSpPr>
            <a:spLocks noGrp="1"/>
          </p:cNvSpPr>
          <p:nvPr>
            <p:ph type="sldNum" sz="quarter" idx="4"/>
          </p:nvPr>
        </p:nvSpPr>
        <p:spPr>
          <a:xfrm>
            <a:off x="8603673" y="6400800"/>
            <a:ext cx="540327" cy="304800"/>
          </a:xfrm>
          <a:prstGeom prst="rect">
            <a:avLst/>
          </a:prstGeom>
          <a:noFill/>
        </p:spPr>
        <p:txBody>
          <a:bodyPr vert="horz" lIns="91440" tIns="45720" rIns="91440" bIns="45720" rtlCol="0" anchor="ctr"/>
          <a:lstStyle>
            <a:lvl1pPr algn="ctr" fontAlgn="auto">
              <a:spcBef>
                <a:spcPts val="0"/>
              </a:spcBef>
              <a:spcAft>
                <a:spcPts val="0"/>
              </a:spcAft>
              <a:defRPr sz="1200">
                <a:ln>
                  <a:noFill/>
                </a:ln>
                <a:solidFill>
                  <a:prstClr val="white"/>
                </a:solidFill>
                <a:latin typeface="+mn-lt"/>
                <a:cs typeface="+mn-cs"/>
              </a:defRPr>
            </a:lvl1pPr>
          </a:lstStyle>
          <a:p>
            <a:pPr>
              <a:defRPr/>
            </a:pPr>
            <a:fld id="{83EF04B0-09F5-4156-B0F5-C9A54A38EC13}" type="slidenum">
              <a:rPr lang="en-US" smtClean="0"/>
              <a:pPr>
                <a:defRPr/>
              </a:pPr>
              <a:t>‹#›</a:t>
            </a:fld>
            <a:endParaRPr lang="en-US" dirty="0"/>
          </a:p>
        </p:txBody>
      </p:sp>
      <p:cxnSp>
        <p:nvCxnSpPr>
          <p:cNvPr id="7" name="Straight Connector 6"/>
          <p:cNvCxnSpPr/>
          <p:nvPr/>
        </p:nvCxnSpPr>
        <p:spPr>
          <a:xfrm>
            <a:off x="527066" y="2922581"/>
            <a:ext cx="8616934"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659130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7_Sub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260850"/>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74613" y="257175"/>
            <a:ext cx="8312150" cy="585788"/>
          </a:xfrm>
          <a:prstGeom prst="rect">
            <a:avLst/>
          </a:prstGeom>
          <a:noFill/>
        </p:spPr>
        <p:txBody>
          <a:bodyPr>
            <a:spAutoFit/>
          </a:bodyPr>
          <a:lstStyle/>
          <a:p>
            <a:pPr>
              <a:defRPr/>
            </a:pPr>
            <a:r>
              <a:rPr lang="en-US" sz="3200" b="1" dirty="0">
                <a:solidFill>
                  <a:schemeClr val="bg1"/>
                </a:solidFill>
                <a:effectLst>
                  <a:outerShdw blurRad="50800" dist="38100" dir="2700000" algn="tl" rotWithShape="0">
                    <a:prstClr val="black">
                      <a:alpha val="40000"/>
                    </a:prstClr>
                  </a:outerShdw>
                </a:effectLst>
                <a:latin typeface="+mj-lt"/>
                <a:cs typeface="+mn-cs"/>
              </a:rPr>
              <a:t>Financial Accounting Standards Board</a:t>
            </a:r>
          </a:p>
        </p:txBody>
      </p:sp>
      <p:sp>
        <p:nvSpPr>
          <p:cNvPr id="2" name="Title 1"/>
          <p:cNvSpPr>
            <a:spLocks noGrp="1"/>
          </p:cNvSpPr>
          <p:nvPr>
            <p:ph type="ctrTitle"/>
          </p:nvPr>
        </p:nvSpPr>
        <p:spPr>
          <a:xfrm>
            <a:off x="2716454" y="2739063"/>
            <a:ext cx="6427546" cy="1704985"/>
          </a:xfrm>
        </p:spPr>
        <p:txBody>
          <a:bodyPr wrap="square"/>
          <a:lstStyle>
            <a:lvl1pPr>
              <a:defRPr sz="4000" baseline="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8F4539A4-C646-4A1B-A9C0-1A3C855DA8D5}" type="slidenum">
              <a:rPr lang="en-US"/>
              <a:pPr>
                <a:defRPr/>
              </a:pPr>
              <a:t>‹#›</a:t>
            </a:fld>
            <a:endParaRPr lang="en-US" dirty="0"/>
          </a:p>
        </p:txBody>
      </p:sp>
    </p:spTree>
    <p:extLst>
      <p:ext uri="{BB962C8B-B14F-4D97-AF65-F5344CB8AC3E}">
        <p14:creationId xmlns:p14="http://schemas.microsoft.com/office/powerpoint/2010/main" val="1446102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8_Sub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260850"/>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74613" y="257175"/>
            <a:ext cx="8312150" cy="585788"/>
          </a:xfrm>
          <a:prstGeom prst="rect">
            <a:avLst/>
          </a:prstGeom>
          <a:noFill/>
        </p:spPr>
        <p:txBody>
          <a:bodyPr>
            <a:spAutoFit/>
          </a:bodyPr>
          <a:lstStyle/>
          <a:p>
            <a:pPr>
              <a:defRPr/>
            </a:pPr>
            <a:r>
              <a:rPr lang="en-US" sz="3200" b="1" dirty="0">
                <a:solidFill>
                  <a:schemeClr val="bg1"/>
                </a:solidFill>
                <a:effectLst>
                  <a:outerShdw blurRad="50800" dist="38100" dir="2700000" algn="tl" rotWithShape="0">
                    <a:prstClr val="black">
                      <a:alpha val="40000"/>
                    </a:prstClr>
                  </a:outerShdw>
                </a:effectLst>
                <a:latin typeface="+mj-lt"/>
                <a:cs typeface="+mn-cs"/>
              </a:rPr>
              <a:t>Financial Accounting Standards Board</a:t>
            </a:r>
          </a:p>
        </p:txBody>
      </p:sp>
      <p:sp>
        <p:nvSpPr>
          <p:cNvPr id="2" name="Title 1"/>
          <p:cNvSpPr>
            <a:spLocks noGrp="1"/>
          </p:cNvSpPr>
          <p:nvPr>
            <p:ph type="ctrTitle"/>
          </p:nvPr>
        </p:nvSpPr>
        <p:spPr>
          <a:xfrm>
            <a:off x="2716454" y="2739063"/>
            <a:ext cx="6427546" cy="1704985"/>
          </a:xfrm>
        </p:spPr>
        <p:txBody>
          <a:bodyPr wrap="square"/>
          <a:lstStyle>
            <a:lvl1pPr>
              <a:defRPr sz="4000" baseline="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8F4539A4-C646-4A1B-A9C0-1A3C855DA8D5}" type="slidenum">
              <a:rPr lang="en-US"/>
              <a:pPr>
                <a:defRPr/>
              </a:pPr>
              <a:t>‹#›</a:t>
            </a:fld>
            <a:endParaRPr lang="en-US" dirty="0"/>
          </a:p>
        </p:txBody>
      </p:sp>
    </p:spTree>
    <p:extLst>
      <p:ext uri="{BB962C8B-B14F-4D97-AF65-F5344CB8AC3E}">
        <p14:creationId xmlns:p14="http://schemas.microsoft.com/office/powerpoint/2010/main" val="1446102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9_Sub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260850"/>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74613" y="257175"/>
            <a:ext cx="8312150" cy="585788"/>
          </a:xfrm>
          <a:prstGeom prst="rect">
            <a:avLst/>
          </a:prstGeom>
          <a:noFill/>
        </p:spPr>
        <p:txBody>
          <a:bodyPr>
            <a:spAutoFit/>
          </a:bodyPr>
          <a:lstStyle/>
          <a:p>
            <a:pPr>
              <a:defRPr/>
            </a:pPr>
            <a:r>
              <a:rPr lang="en-US" sz="3200" b="1" dirty="0">
                <a:solidFill>
                  <a:schemeClr val="bg1"/>
                </a:solidFill>
                <a:effectLst>
                  <a:outerShdw blurRad="50800" dist="38100" dir="2700000" algn="tl" rotWithShape="0">
                    <a:prstClr val="black">
                      <a:alpha val="40000"/>
                    </a:prstClr>
                  </a:outerShdw>
                </a:effectLst>
                <a:latin typeface="+mj-lt"/>
                <a:cs typeface="+mn-cs"/>
              </a:rPr>
              <a:t>Financial Accounting Standards Board</a:t>
            </a:r>
          </a:p>
        </p:txBody>
      </p:sp>
      <p:sp>
        <p:nvSpPr>
          <p:cNvPr id="2" name="Title 1"/>
          <p:cNvSpPr>
            <a:spLocks noGrp="1"/>
          </p:cNvSpPr>
          <p:nvPr>
            <p:ph type="ctrTitle"/>
          </p:nvPr>
        </p:nvSpPr>
        <p:spPr>
          <a:xfrm>
            <a:off x="2716454" y="2739063"/>
            <a:ext cx="6427546" cy="1704985"/>
          </a:xfrm>
        </p:spPr>
        <p:txBody>
          <a:bodyPr wrap="square"/>
          <a:lstStyle>
            <a:lvl1pPr>
              <a:defRPr sz="4000" baseline="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8F4539A4-C646-4A1B-A9C0-1A3C855DA8D5}" type="slidenum">
              <a:rPr lang="en-US"/>
              <a:pPr>
                <a:defRPr/>
              </a:pPr>
              <a:t>‹#›</a:t>
            </a:fld>
            <a:endParaRPr lang="en-US" dirty="0"/>
          </a:p>
        </p:txBody>
      </p:sp>
    </p:spTree>
    <p:extLst>
      <p:ext uri="{BB962C8B-B14F-4D97-AF65-F5344CB8AC3E}">
        <p14:creationId xmlns:p14="http://schemas.microsoft.com/office/powerpoint/2010/main" val="1446102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0_Sub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260850"/>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74613" y="257175"/>
            <a:ext cx="8312150" cy="585788"/>
          </a:xfrm>
          <a:prstGeom prst="rect">
            <a:avLst/>
          </a:prstGeom>
          <a:noFill/>
        </p:spPr>
        <p:txBody>
          <a:bodyPr>
            <a:spAutoFit/>
          </a:bodyPr>
          <a:lstStyle/>
          <a:p>
            <a:pPr>
              <a:defRPr/>
            </a:pPr>
            <a:r>
              <a:rPr lang="en-US" sz="3200" b="1" dirty="0">
                <a:solidFill>
                  <a:schemeClr val="bg1"/>
                </a:solidFill>
                <a:effectLst>
                  <a:outerShdw blurRad="50800" dist="38100" dir="2700000" algn="tl" rotWithShape="0">
                    <a:prstClr val="black">
                      <a:alpha val="40000"/>
                    </a:prstClr>
                  </a:outerShdw>
                </a:effectLst>
                <a:latin typeface="+mj-lt"/>
                <a:cs typeface="+mn-cs"/>
              </a:rPr>
              <a:t>Financial Accounting Standards Board</a:t>
            </a:r>
          </a:p>
        </p:txBody>
      </p:sp>
      <p:sp>
        <p:nvSpPr>
          <p:cNvPr id="2" name="Title 1"/>
          <p:cNvSpPr>
            <a:spLocks noGrp="1"/>
          </p:cNvSpPr>
          <p:nvPr>
            <p:ph type="ctrTitle"/>
          </p:nvPr>
        </p:nvSpPr>
        <p:spPr>
          <a:xfrm>
            <a:off x="2716454" y="2739063"/>
            <a:ext cx="6427546" cy="1704985"/>
          </a:xfrm>
        </p:spPr>
        <p:txBody>
          <a:bodyPr wrap="square"/>
          <a:lstStyle>
            <a:lvl1pPr>
              <a:defRPr sz="4000" baseline="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8F4539A4-C646-4A1B-A9C0-1A3C855DA8D5}" type="slidenum">
              <a:rPr lang="en-US"/>
              <a:pPr>
                <a:defRPr/>
              </a:pPr>
              <a:t>‹#›</a:t>
            </a:fld>
            <a:endParaRPr lang="en-US" dirty="0"/>
          </a:p>
        </p:txBody>
      </p:sp>
    </p:spTree>
    <p:extLst>
      <p:ext uri="{BB962C8B-B14F-4D97-AF65-F5344CB8AC3E}">
        <p14:creationId xmlns:p14="http://schemas.microsoft.com/office/powerpoint/2010/main" val="1446102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3_Sub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260850"/>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74613" y="257175"/>
            <a:ext cx="8312150" cy="585788"/>
          </a:xfrm>
          <a:prstGeom prst="rect">
            <a:avLst/>
          </a:prstGeom>
          <a:noFill/>
        </p:spPr>
        <p:txBody>
          <a:bodyPr>
            <a:spAutoFit/>
          </a:bodyPr>
          <a:lstStyle/>
          <a:p>
            <a:pPr>
              <a:defRPr/>
            </a:pPr>
            <a:r>
              <a:rPr lang="en-US" sz="3200" b="1" dirty="0">
                <a:solidFill>
                  <a:schemeClr val="bg1"/>
                </a:solidFill>
                <a:effectLst>
                  <a:outerShdw blurRad="50800" dist="38100" dir="2700000" algn="tl" rotWithShape="0">
                    <a:prstClr val="black">
                      <a:alpha val="40000"/>
                    </a:prstClr>
                  </a:outerShdw>
                </a:effectLst>
                <a:latin typeface="+mj-lt"/>
                <a:cs typeface="+mn-cs"/>
              </a:rPr>
              <a:t>Financial Accounting Standards Board</a:t>
            </a:r>
          </a:p>
        </p:txBody>
      </p:sp>
      <p:sp>
        <p:nvSpPr>
          <p:cNvPr id="2" name="Title 1"/>
          <p:cNvSpPr>
            <a:spLocks noGrp="1"/>
          </p:cNvSpPr>
          <p:nvPr>
            <p:ph type="ctrTitle"/>
          </p:nvPr>
        </p:nvSpPr>
        <p:spPr>
          <a:xfrm>
            <a:off x="2716454" y="2739063"/>
            <a:ext cx="6427546" cy="1704985"/>
          </a:xfrm>
        </p:spPr>
        <p:txBody>
          <a:bodyPr wrap="square"/>
          <a:lstStyle>
            <a:lvl1pPr>
              <a:defRPr sz="4000" baseline="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8F4539A4-C646-4A1B-A9C0-1A3C855DA8D5}" type="slidenum">
              <a:rPr lang="en-US"/>
              <a:pPr>
                <a:defRPr/>
              </a:pPr>
              <a:t>‹#›</a:t>
            </a:fld>
            <a:endParaRPr lang="en-US" dirty="0"/>
          </a:p>
        </p:txBody>
      </p:sp>
    </p:spTree>
    <p:extLst>
      <p:ext uri="{BB962C8B-B14F-4D97-AF65-F5344CB8AC3E}">
        <p14:creationId xmlns:p14="http://schemas.microsoft.com/office/powerpoint/2010/main" val="1446102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2900363"/>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74613" y="257175"/>
            <a:ext cx="8312150" cy="585788"/>
          </a:xfrm>
          <a:prstGeom prst="rect">
            <a:avLst/>
          </a:prstGeom>
          <a:noFill/>
        </p:spPr>
        <p:txBody>
          <a:bodyPr>
            <a:spAutoFit/>
          </a:bodyPr>
          <a:lstStyle/>
          <a:p>
            <a:pPr>
              <a:defRPr/>
            </a:pPr>
            <a:r>
              <a:rPr lang="en-US" sz="3200" b="1" dirty="0">
                <a:solidFill>
                  <a:schemeClr val="bg1"/>
                </a:solidFill>
                <a:effectLst>
                  <a:outerShdw blurRad="50800" dist="38100" dir="2700000" algn="tl" rotWithShape="0">
                    <a:prstClr val="black">
                      <a:alpha val="40000"/>
                    </a:prstClr>
                  </a:outerShdw>
                </a:effectLst>
                <a:latin typeface="+mj-lt"/>
                <a:cs typeface="+mn-cs"/>
              </a:rPr>
              <a:t>Financial Accounting Standards Board</a:t>
            </a:r>
          </a:p>
        </p:txBody>
      </p:sp>
      <p:sp>
        <p:nvSpPr>
          <p:cNvPr id="10" name="Text Placeholder 9"/>
          <p:cNvSpPr>
            <a:spLocks noGrp="1"/>
          </p:cNvSpPr>
          <p:nvPr>
            <p:ph type="body" sz="quarter" idx="12"/>
          </p:nvPr>
        </p:nvSpPr>
        <p:spPr>
          <a:xfrm>
            <a:off x="521894" y="3265488"/>
            <a:ext cx="5884863" cy="1493837"/>
          </a:xfrm>
        </p:spPr>
        <p:txBody>
          <a:bodyPr/>
          <a:lstStyle>
            <a:lvl1pPr marL="0" indent="0">
              <a:buNone/>
              <a:defRPr b="1"/>
            </a:lvl1pPr>
            <a:lvl2pPr marL="287337" indent="0">
              <a:buNone/>
              <a:defRPr b="1"/>
            </a:lvl2pPr>
            <a:lvl3pPr marL="574675" indent="0">
              <a:buNone/>
              <a:defRPr b="1"/>
            </a:lvl3pPr>
            <a:lvl4pPr marL="912812" indent="0">
              <a:buNone/>
              <a:defRPr b="1"/>
            </a:lvl4pPr>
            <a:lvl5pPr marL="1200150" indent="0">
              <a:buNone/>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521894" y="4821238"/>
            <a:ext cx="5901401" cy="639762"/>
          </a:xfrm>
        </p:spPr>
        <p:txBody>
          <a:bodyPr/>
          <a:lstStyle>
            <a:lvl1pPr marL="0" indent="0">
              <a:buNone/>
              <a:defRPr/>
            </a:lvl1pPr>
            <a:lvl2pPr marL="287337" indent="0">
              <a:buNone/>
              <a:defRPr/>
            </a:lvl2pPr>
            <a:lvl3pPr marL="574675" indent="0">
              <a:buNone/>
              <a:defRPr/>
            </a:lvl3pPr>
            <a:lvl4pPr marL="912812" indent="0">
              <a:buNone/>
              <a:defRPr/>
            </a:lvl4pPr>
            <a:lvl5pPr marL="120015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4"/>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p>
        </p:txBody>
      </p:sp>
      <p:sp>
        <p:nvSpPr>
          <p:cNvPr id="7" name="Slide Number Placeholder 7"/>
          <p:cNvSpPr>
            <a:spLocks noGrp="1"/>
          </p:cNvSpPr>
          <p:nvPr>
            <p:ph type="sldNum" sz="quarter" idx="15"/>
          </p:nvPr>
        </p:nvSpPr>
        <p:spPr>
          <a:xfrm>
            <a:off x="8578850" y="6389688"/>
            <a:ext cx="490538" cy="365125"/>
          </a:xfrm>
        </p:spPr>
        <p:txBody>
          <a:bodyPr/>
          <a:lstStyle>
            <a:lvl1pPr>
              <a:defRPr/>
            </a:lvl1pPr>
          </a:lstStyle>
          <a:p>
            <a:pPr>
              <a:defRPr/>
            </a:pPr>
            <a:fld id="{49D7CD21-CDD5-4332-B100-266E28809B0A}" type="slidenum">
              <a:rPr lang="en-US"/>
              <a:pPr>
                <a:defRPr/>
              </a:pPr>
              <a:t>‹#›</a:t>
            </a:fld>
            <a:endParaRPr lang="en-US" dirty="0"/>
          </a:p>
        </p:txBody>
      </p:sp>
    </p:spTree>
    <p:extLst>
      <p:ext uri="{BB962C8B-B14F-4D97-AF65-F5344CB8AC3E}">
        <p14:creationId xmlns:p14="http://schemas.microsoft.com/office/powerpoint/2010/main" val="341650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4_Sub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260850"/>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74613" y="257175"/>
            <a:ext cx="8312150" cy="585788"/>
          </a:xfrm>
          <a:prstGeom prst="rect">
            <a:avLst/>
          </a:prstGeom>
          <a:noFill/>
        </p:spPr>
        <p:txBody>
          <a:bodyPr>
            <a:spAutoFit/>
          </a:bodyPr>
          <a:lstStyle/>
          <a:p>
            <a:pPr>
              <a:defRPr/>
            </a:pPr>
            <a:r>
              <a:rPr lang="en-US" sz="3200" b="1" dirty="0">
                <a:solidFill>
                  <a:schemeClr val="bg1"/>
                </a:solidFill>
                <a:effectLst>
                  <a:outerShdw blurRad="50800" dist="38100" dir="2700000" algn="tl" rotWithShape="0">
                    <a:prstClr val="black">
                      <a:alpha val="40000"/>
                    </a:prstClr>
                  </a:outerShdw>
                </a:effectLst>
                <a:latin typeface="+mj-lt"/>
                <a:cs typeface="+mn-cs"/>
              </a:rPr>
              <a:t>Financial Accounting Standards Board</a:t>
            </a:r>
          </a:p>
        </p:txBody>
      </p:sp>
      <p:sp>
        <p:nvSpPr>
          <p:cNvPr id="2" name="Title 1"/>
          <p:cNvSpPr>
            <a:spLocks noGrp="1"/>
          </p:cNvSpPr>
          <p:nvPr>
            <p:ph type="ctrTitle"/>
          </p:nvPr>
        </p:nvSpPr>
        <p:spPr>
          <a:xfrm>
            <a:off x="2716454" y="2739063"/>
            <a:ext cx="6427546" cy="1704985"/>
          </a:xfrm>
        </p:spPr>
        <p:txBody>
          <a:bodyPr wrap="square"/>
          <a:lstStyle>
            <a:lvl1pPr>
              <a:defRPr sz="4000" baseline="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8F4539A4-C646-4A1B-A9C0-1A3C855DA8D5}" type="slidenum">
              <a:rPr lang="en-US"/>
              <a:pPr>
                <a:defRPr/>
              </a:pPr>
              <a:t>‹#›</a:t>
            </a:fld>
            <a:endParaRPr lang="en-US" dirty="0"/>
          </a:p>
        </p:txBody>
      </p:sp>
    </p:spTree>
    <p:extLst>
      <p:ext uri="{BB962C8B-B14F-4D97-AF65-F5344CB8AC3E}">
        <p14:creationId xmlns:p14="http://schemas.microsoft.com/office/powerpoint/2010/main" val="1446102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5_Sub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260850"/>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74613" y="257175"/>
            <a:ext cx="8312150" cy="585788"/>
          </a:xfrm>
          <a:prstGeom prst="rect">
            <a:avLst/>
          </a:prstGeom>
          <a:noFill/>
        </p:spPr>
        <p:txBody>
          <a:bodyPr>
            <a:spAutoFit/>
          </a:bodyPr>
          <a:lstStyle/>
          <a:p>
            <a:pPr>
              <a:defRPr/>
            </a:pPr>
            <a:r>
              <a:rPr lang="en-US" sz="3200" b="1" dirty="0">
                <a:solidFill>
                  <a:schemeClr val="bg1"/>
                </a:solidFill>
                <a:effectLst>
                  <a:outerShdw blurRad="50800" dist="38100" dir="2700000" algn="tl" rotWithShape="0">
                    <a:prstClr val="black">
                      <a:alpha val="40000"/>
                    </a:prstClr>
                  </a:outerShdw>
                </a:effectLst>
                <a:latin typeface="+mj-lt"/>
                <a:cs typeface="+mn-cs"/>
              </a:rPr>
              <a:t>Financial Accounting Standards Board</a:t>
            </a:r>
          </a:p>
        </p:txBody>
      </p:sp>
      <p:sp>
        <p:nvSpPr>
          <p:cNvPr id="2" name="Title 1"/>
          <p:cNvSpPr>
            <a:spLocks noGrp="1"/>
          </p:cNvSpPr>
          <p:nvPr>
            <p:ph type="ctrTitle"/>
          </p:nvPr>
        </p:nvSpPr>
        <p:spPr>
          <a:xfrm>
            <a:off x="2716454" y="2739063"/>
            <a:ext cx="6427546" cy="1704985"/>
          </a:xfrm>
        </p:spPr>
        <p:txBody>
          <a:bodyPr wrap="square"/>
          <a:lstStyle>
            <a:lvl1pPr>
              <a:defRPr sz="4000" baseline="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8F4539A4-C646-4A1B-A9C0-1A3C855DA8D5}" type="slidenum">
              <a:rPr lang="en-US"/>
              <a:pPr>
                <a:defRPr/>
              </a:pPr>
              <a:t>‹#›</a:t>
            </a:fld>
            <a:endParaRPr lang="en-US" dirty="0"/>
          </a:p>
        </p:txBody>
      </p:sp>
    </p:spTree>
    <p:extLst>
      <p:ext uri="{BB962C8B-B14F-4D97-AF65-F5344CB8AC3E}">
        <p14:creationId xmlns:p14="http://schemas.microsoft.com/office/powerpoint/2010/main" val="1446102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6_Sub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260850"/>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74613" y="257175"/>
            <a:ext cx="8312150" cy="585788"/>
          </a:xfrm>
          <a:prstGeom prst="rect">
            <a:avLst/>
          </a:prstGeom>
          <a:noFill/>
        </p:spPr>
        <p:txBody>
          <a:bodyPr>
            <a:spAutoFit/>
          </a:bodyPr>
          <a:lstStyle/>
          <a:p>
            <a:pPr>
              <a:defRPr/>
            </a:pPr>
            <a:r>
              <a:rPr lang="en-US" sz="3200" b="1" dirty="0">
                <a:solidFill>
                  <a:schemeClr val="bg1"/>
                </a:solidFill>
                <a:effectLst>
                  <a:outerShdw blurRad="50800" dist="38100" dir="2700000" algn="tl" rotWithShape="0">
                    <a:prstClr val="black">
                      <a:alpha val="40000"/>
                    </a:prstClr>
                  </a:outerShdw>
                </a:effectLst>
                <a:latin typeface="+mj-lt"/>
                <a:cs typeface="+mn-cs"/>
              </a:rPr>
              <a:t>Financial Accounting Standards Board</a:t>
            </a:r>
          </a:p>
        </p:txBody>
      </p:sp>
      <p:sp>
        <p:nvSpPr>
          <p:cNvPr id="2" name="Title 1"/>
          <p:cNvSpPr>
            <a:spLocks noGrp="1"/>
          </p:cNvSpPr>
          <p:nvPr>
            <p:ph type="ctrTitle"/>
          </p:nvPr>
        </p:nvSpPr>
        <p:spPr>
          <a:xfrm>
            <a:off x="2716454" y="2739063"/>
            <a:ext cx="6427546" cy="1704985"/>
          </a:xfrm>
        </p:spPr>
        <p:txBody>
          <a:bodyPr wrap="square"/>
          <a:lstStyle>
            <a:lvl1pPr>
              <a:defRPr sz="4000" baseline="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8F4539A4-C646-4A1B-A9C0-1A3C855DA8D5}" type="slidenum">
              <a:rPr lang="en-US"/>
              <a:pPr>
                <a:defRPr/>
              </a:pPr>
              <a:t>‹#›</a:t>
            </a:fld>
            <a:endParaRPr lang="en-US" dirty="0"/>
          </a:p>
        </p:txBody>
      </p:sp>
    </p:spTree>
    <p:extLst>
      <p:ext uri="{BB962C8B-B14F-4D97-AF65-F5344CB8AC3E}">
        <p14:creationId xmlns:p14="http://schemas.microsoft.com/office/powerpoint/2010/main" val="1446102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990033"/>
              </a:buClr>
              <a:buFont typeface="Wingdings" charset="2"/>
              <a:buChar char="§"/>
              <a:defRPr>
                <a:solidFill>
                  <a:schemeClr val="tx1"/>
                </a:solidFill>
                <a:latin typeface="Arial" pitchFamily="34" charset="0"/>
                <a:cs typeface="Arial" pitchFamily="34" charset="0"/>
              </a:defRPr>
            </a:lvl1pPr>
            <a:lvl2pPr>
              <a:buClr>
                <a:srgbClr val="990033"/>
              </a:buClr>
              <a:defRPr>
                <a:solidFill>
                  <a:srgbClr val="595959"/>
                </a:solidFill>
                <a:latin typeface="Arial" pitchFamily="34" charset="0"/>
                <a:cs typeface="Arial" pitchFamily="34" charset="0"/>
              </a:defRPr>
            </a:lvl2pPr>
            <a:lvl3pPr>
              <a:buClr>
                <a:srgbClr val="990033"/>
              </a:buClr>
              <a:buFont typeface="Wingdings" charset="2"/>
              <a:buChar char="§"/>
              <a:defRPr>
                <a:solidFill>
                  <a:srgbClr val="595959"/>
                </a:solidFill>
                <a:latin typeface="Arial" pitchFamily="34" charset="0"/>
                <a:cs typeface="Arial" pitchFamily="34" charset="0"/>
              </a:defRPr>
            </a:lvl3pPr>
            <a:lvl4pPr>
              <a:buClr>
                <a:srgbClr val="990033"/>
              </a:buClr>
              <a:defRPr>
                <a:solidFill>
                  <a:srgbClr val="595959"/>
                </a:solidFill>
                <a:latin typeface="Arial" pitchFamily="34" charset="0"/>
                <a:cs typeface="Arial" pitchFamily="34" charset="0"/>
              </a:defRPr>
            </a:lvl4pPr>
            <a:lvl5pPr>
              <a:buClr>
                <a:srgbClr val="990033"/>
              </a:buClr>
              <a:defRPr>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582613" y="460375"/>
            <a:ext cx="8561387" cy="1062038"/>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Slide Number Placeholder 1"/>
          <p:cNvSpPr>
            <a:spLocks noGrp="1"/>
          </p:cNvSpPr>
          <p:nvPr>
            <p:ph type="sldNum" sz="quarter" idx="10"/>
          </p:nvPr>
        </p:nvSpPr>
        <p:spPr/>
        <p:txBody>
          <a:bodyPr/>
          <a:lstStyle>
            <a:lvl1pPr>
              <a:defRPr/>
            </a:lvl1pPr>
          </a:lstStyle>
          <a:p>
            <a:pPr>
              <a:defRPr/>
            </a:pPr>
            <a:fld id="{96D3C8F3-A590-4218-8C3F-21DB038C8795}" type="slidenum">
              <a:rPr lang="en-US"/>
              <a:pPr>
                <a:defRPr/>
              </a:pPr>
              <a:t>‹#›</a:t>
            </a:fld>
            <a:endParaRPr lang="en-US" dirty="0"/>
          </a:p>
        </p:txBody>
      </p:sp>
    </p:spTree>
    <p:extLst>
      <p:ext uri="{BB962C8B-B14F-4D97-AF65-F5344CB8AC3E}">
        <p14:creationId xmlns:p14="http://schemas.microsoft.com/office/powerpoint/2010/main" val="40150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EF4142"/>
              </a:buClr>
              <a:buFont typeface="Wingdings" charset="2"/>
              <a:buChar char="§"/>
              <a:defRPr>
                <a:solidFill>
                  <a:schemeClr val="tx1"/>
                </a:solidFill>
                <a:latin typeface="Arial" pitchFamily="34" charset="0"/>
                <a:cs typeface="Arial" pitchFamily="34" charset="0"/>
              </a:defRPr>
            </a:lvl1pPr>
            <a:lvl2pPr>
              <a:buClr>
                <a:srgbClr val="EF4142"/>
              </a:buClr>
              <a:defRPr>
                <a:solidFill>
                  <a:srgbClr val="595959"/>
                </a:solidFill>
                <a:latin typeface="Arial" pitchFamily="34" charset="0"/>
                <a:cs typeface="Arial" pitchFamily="34" charset="0"/>
              </a:defRPr>
            </a:lvl2pPr>
            <a:lvl3pPr>
              <a:buClr>
                <a:srgbClr val="EF4142"/>
              </a:buClr>
              <a:buFont typeface="Wingdings" charset="2"/>
              <a:buChar char="§"/>
              <a:defRPr>
                <a:solidFill>
                  <a:srgbClr val="595959"/>
                </a:solidFill>
                <a:latin typeface="Arial" pitchFamily="34" charset="0"/>
                <a:cs typeface="Arial" pitchFamily="34" charset="0"/>
              </a:defRPr>
            </a:lvl3pPr>
            <a:lvl4pPr>
              <a:buClr>
                <a:srgbClr val="EF4142"/>
              </a:buClr>
              <a:defRPr>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bwMode="auto">
          <a:xfrm>
            <a:off x="236079" y="537324"/>
            <a:ext cx="8561220" cy="897252"/>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96D3C8F3-A590-4218-8C3F-21DB038C8795}" type="slidenum">
              <a:rPr lang="en-US" smtClean="0"/>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no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500"/>
              </a:spcBef>
              <a:buClr>
                <a:srgbClr val="990033"/>
              </a:buClr>
              <a:buFontTx/>
              <a:buNone/>
              <a:defRPr b="1" i="1" baseline="0">
                <a:solidFill>
                  <a:schemeClr val="tx1"/>
                </a:solidFill>
                <a:latin typeface="Arial" pitchFamily="34" charset="0"/>
                <a:cs typeface="Arial" pitchFamily="34" charset="0"/>
              </a:defRPr>
            </a:lvl1pPr>
            <a:lvl2pPr marL="287338" indent="-287338">
              <a:lnSpc>
                <a:spcPts val="2500"/>
              </a:lnSpc>
              <a:spcBef>
                <a:spcPts val="1000"/>
              </a:spcBef>
              <a:buClr>
                <a:srgbClr val="990033"/>
              </a:buClr>
              <a:buFont typeface="Wingdings" charset="2"/>
              <a:buChar char="§"/>
              <a:defRPr sz="2400">
                <a:solidFill>
                  <a:schemeClr val="tx1">
                    <a:lumMod val="95000"/>
                    <a:lumOff val="5000"/>
                  </a:schemeClr>
                </a:solidFill>
                <a:latin typeface="Arial" pitchFamily="34" charset="0"/>
                <a:cs typeface="Arial" pitchFamily="34" charset="0"/>
              </a:defRPr>
            </a:lvl2pPr>
            <a:lvl3pPr marL="574675" indent="-287338">
              <a:lnSpc>
                <a:spcPts val="2300"/>
              </a:lnSpc>
              <a:spcBef>
                <a:spcPts val="400"/>
              </a:spcBef>
              <a:buClr>
                <a:srgbClr val="990033"/>
              </a:buClr>
              <a:buFont typeface="Lucida Grande"/>
              <a:buChar char="-"/>
              <a:defRPr sz="2200">
                <a:solidFill>
                  <a:srgbClr val="595959"/>
                </a:solidFill>
                <a:latin typeface="Arial" pitchFamily="34" charset="0"/>
                <a:cs typeface="Arial" pitchFamily="34" charset="0"/>
              </a:defRPr>
            </a:lvl3pPr>
            <a:lvl4pPr>
              <a:buClr>
                <a:srgbClr val="990033"/>
              </a:buClr>
              <a:defRPr sz="2000">
                <a:solidFill>
                  <a:srgbClr val="595959"/>
                </a:solidFill>
                <a:latin typeface="Arial" pitchFamily="34" charset="0"/>
                <a:cs typeface="Arial" pitchFamily="34" charset="0"/>
              </a:defRPr>
            </a:lvl4pPr>
            <a:lvl5pPr>
              <a:buClr>
                <a:srgbClr val="990033"/>
              </a:buClr>
              <a:defRPr sz="1800">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582780" y="461042"/>
            <a:ext cx="8561220" cy="1061267"/>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Slide Number Placeholder 1"/>
          <p:cNvSpPr>
            <a:spLocks noGrp="1"/>
          </p:cNvSpPr>
          <p:nvPr>
            <p:ph type="sldNum" sz="quarter" idx="10"/>
          </p:nvPr>
        </p:nvSpPr>
        <p:spPr>
          <a:xfrm>
            <a:off x="8612188" y="6389688"/>
            <a:ext cx="457200" cy="365125"/>
          </a:xfrm>
        </p:spPr>
        <p:txBody>
          <a:bodyPr/>
          <a:lstStyle>
            <a:lvl1pPr>
              <a:defRPr/>
            </a:lvl1pPr>
          </a:lstStyle>
          <a:p>
            <a:pPr>
              <a:defRPr/>
            </a:pPr>
            <a:fld id="{AEFC9142-B7E6-4672-95BF-FE64330BA484}" type="slidenum">
              <a:rPr lang="en-US"/>
              <a:pPr>
                <a:defRPr/>
              </a:pPr>
              <a:t>‹#›</a:t>
            </a:fld>
            <a:endParaRPr lang="en-US" dirty="0"/>
          </a:p>
        </p:txBody>
      </p:sp>
    </p:spTree>
    <p:extLst>
      <p:ext uri="{BB962C8B-B14F-4D97-AF65-F5344CB8AC3E}">
        <p14:creationId xmlns:p14="http://schemas.microsoft.com/office/powerpoint/2010/main" val="2564610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olling Ques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829" y="1685925"/>
            <a:ext cx="8537171" cy="4516395"/>
          </a:xfrm>
        </p:spPr>
        <p:txBody>
          <a:bodyPr/>
          <a:lstStyle>
            <a:lvl1pPr marL="0" indent="0">
              <a:spcAft>
                <a:spcPts val="500"/>
              </a:spcAft>
              <a:buClr>
                <a:srgbClr val="990033"/>
              </a:buClr>
              <a:buFontTx/>
              <a:buNone/>
              <a:defRPr sz="2200" b="1">
                <a:solidFill>
                  <a:schemeClr val="tx1"/>
                </a:solidFill>
                <a:latin typeface="Arial" pitchFamily="34" charset="0"/>
                <a:cs typeface="Arial" pitchFamily="34" charset="0"/>
              </a:defRPr>
            </a:lvl1pPr>
            <a:lvl2pPr marL="285750" indent="0" algn="l">
              <a:buClr>
                <a:srgbClr val="990033"/>
              </a:buClr>
              <a:buFont typeface="+mj-lt"/>
              <a:buNone/>
              <a:defRPr sz="2400">
                <a:solidFill>
                  <a:srgbClr val="595959"/>
                </a:solidFill>
                <a:latin typeface="Arial" pitchFamily="34" charset="0"/>
                <a:cs typeface="Arial" pitchFamily="34" charset="0"/>
              </a:defRPr>
            </a:lvl2pPr>
            <a:lvl3pPr marL="574675" indent="0" algn="l">
              <a:buClr>
                <a:srgbClr val="990033"/>
              </a:buClr>
              <a:buFont typeface="+mj-lt"/>
              <a:buNone/>
              <a:defRPr sz="2200">
                <a:solidFill>
                  <a:srgbClr val="595959"/>
                </a:solidFill>
                <a:latin typeface="Arial" pitchFamily="34" charset="0"/>
                <a:cs typeface="Arial" pitchFamily="34" charset="0"/>
              </a:defRPr>
            </a:lvl3pPr>
            <a:lvl4pPr marL="800100" indent="0" algn="l">
              <a:buClr>
                <a:srgbClr val="990033"/>
              </a:buClr>
              <a:buFont typeface="+mj-lt"/>
              <a:buNone/>
              <a:defRPr sz="2000">
                <a:solidFill>
                  <a:srgbClr val="595959"/>
                </a:solidFill>
                <a:latin typeface="Arial" pitchFamily="34" charset="0"/>
                <a:cs typeface="Arial" pitchFamily="34" charset="0"/>
              </a:defRPr>
            </a:lvl4pPr>
            <a:lvl5pPr marL="1027113" indent="0" algn="l">
              <a:buClr>
                <a:srgbClr val="990033"/>
              </a:buClr>
              <a:buFont typeface="+mj-lt"/>
              <a:buNone/>
              <a:defRPr sz="1800">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582780" y="461042"/>
            <a:ext cx="8561220" cy="1061267"/>
          </a:xfrm>
          <a:prstGeom prst="rect">
            <a:avLst/>
          </a:prstGeom>
          <a:noFill/>
          <a:ln w="9525">
            <a:noFill/>
            <a:miter lim="800000"/>
            <a:headEnd/>
            <a:tailEnd/>
          </a:ln>
        </p:spPr>
        <p:txBody>
          <a:bodyPr/>
          <a:lstStyle>
            <a:lvl1pPr>
              <a:defRPr>
                <a:effectLst>
                  <a:outerShdw blurRad="38100" dist="38100" dir="2700000" algn="tl">
                    <a:srgbClr val="000000">
                      <a:alpha val="43137"/>
                    </a:srgbClr>
                  </a:outerShdw>
                </a:effectLst>
              </a:defRPr>
            </a:lvl1pPr>
          </a:lstStyle>
          <a:p>
            <a:pPr lvl="0"/>
            <a:r>
              <a:rPr lang="en-US" smtClean="0"/>
              <a:t>Click to edit Master title style</a:t>
            </a:r>
            <a:endParaRPr lang="en-US" dirty="0" smtClean="0"/>
          </a:p>
        </p:txBody>
      </p:sp>
      <p:sp>
        <p:nvSpPr>
          <p:cNvPr id="4" name="Slide Number Placeholder 1"/>
          <p:cNvSpPr>
            <a:spLocks noGrp="1"/>
          </p:cNvSpPr>
          <p:nvPr>
            <p:ph type="sldNum" sz="quarter" idx="10"/>
          </p:nvPr>
        </p:nvSpPr>
        <p:spPr/>
        <p:txBody>
          <a:bodyPr/>
          <a:lstStyle>
            <a:lvl1pPr>
              <a:defRPr/>
            </a:lvl1pPr>
          </a:lstStyle>
          <a:p>
            <a:pPr>
              <a:defRPr/>
            </a:pPr>
            <a:fld id="{427912B2-F2F0-4B61-9DA4-3DDA013C77CC}" type="slidenum">
              <a:rPr lang="en-US"/>
              <a:pPr>
                <a:defRPr/>
              </a:pPr>
              <a:t>‹#›</a:t>
            </a:fld>
            <a:endParaRPr lang="en-US" dirty="0"/>
          </a:p>
        </p:txBody>
      </p:sp>
    </p:spTree>
    <p:extLst>
      <p:ext uri="{BB962C8B-B14F-4D97-AF65-F5344CB8AC3E}">
        <p14:creationId xmlns:p14="http://schemas.microsoft.com/office/powerpoint/2010/main" val="1351558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pic>
        <p:nvPicPr>
          <p:cNvPr id="5" name="Picture 1" descr="ContentTitleBa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358900"/>
            <a:ext cx="91440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528640" y="1700216"/>
            <a:ext cx="4214810" cy="4829172"/>
          </a:xfrm>
        </p:spPr>
        <p:txBody>
          <a:bodyPr/>
          <a:lstStyle>
            <a:lvl1pPr>
              <a:defRPr sz="24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00613" y="1700216"/>
            <a:ext cx="4243387" cy="4829172"/>
          </a:xfrm>
        </p:spPr>
        <p:txBody>
          <a:bodyPr/>
          <a:lstStyle>
            <a:lvl1pPr>
              <a:defRPr sz="2400"/>
            </a:lvl1pPr>
            <a:lvl2pPr>
              <a:defRPr sz="2400"/>
            </a:lvl2pPr>
            <a:lvl3pPr>
              <a:defRPr sz="22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582780" y="461042"/>
            <a:ext cx="8561220" cy="1061267"/>
          </a:xfrm>
          <a:prstGeom prst="rect">
            <a:avLst/>
          </a:prstGeom>
          <a:noFill/>
          <a:ln w="9525">
            <a:noFill/>
            <a:miter lim="800000"/>
            <a:headEnd/>
            <a:tailEnd/>
          </a:ln>
        </p:spPr>
        <p:txBody>
          <a:bodyPr/>
          <a:lstStyle>
            <a:lvl1pPr>
              <a:defRPr>
                <a:effectLst>
                  <a:outerShdw blurRad="38100" dist="38100" dir="2700000" algn="tl">
                    <a:srgbClr val="000000">
                      <a:alpha val="43137"/>
                    </a:srgbClr>
                  </a:outerShdw>
                </a:effectLst>
              </a:defRPr>
            </a:lvl1pPr>
          </a:lstStyle>
          <a:p>
            <a:pPr lvl="0"/>
            <a:r>
              <a:rPr lang="en-US" smtClean="0"/>
              <a:t>Click to edit Master title style</a:t>
            </a:r>
            <a:endParaRPr lang="en-US" dirty="0" smtClean="0"/>
          </a:p>
        </p:txBody>
      </p:sp>
      <p:sp>
        <p:nvSpPr>
          <p:cNvPr id="6" name="Slide Number Placeholder 1"/>
          <p:cNvSpPr>
            <a:spLocks noGrp="1"/>
          </p:cNvSpPr>
          <p:nvPr>
            <p:ph type="sldNum" sz="quarter" idx="10"/>
          </p:nvPr>
        </p:nvSpPr>
        <p:spPr>
          <a:xfrm>
            <a:off x="8604250" y="6389688"/>
            <a:ext cx="465138" cy="365125"/>
          </a:xfrm>
        </p:spPr>
        <p:txBody>
          <a:bodyPr/>
          <a:lstStyle>
            <a:lvl1pPr>
              <a:defRPr/>
            </a:lvl1pPr>
          </a:lstStyle>
          <a:p>
            <a:pPr>
              <a:defRPr/>
            </a:pPr>
            <a:fld id="{8D3555A2-DECB-4924-A194-5CD2A205BB88}" type="slidenum">
              <a:rPr lang="en-US"/>
              <a:pPr>
                <a:defRPr/>
              </a:pPr>
              <a:t>‹#›</a:t>
            </a:fld>
            <a:endParaRPr lang="en-US" dirty="0"/>
          </a:p>
        </p:txBody>
      </p:sp>
    </p:spTree>
    <p:extLst>
      <p:ext uri="{BB962C8B-B14F-4D97-AF65-F5344CB8AC3E}">
        <p14:creationId xmlns:p14="http://schemas.microsoft.com/office/powerpoint/2010/main" val="2214949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5" descr="TitleUnder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2900363"/>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74613" y="257175"/>
            <a:ext cx="8312150" cy="585788"/>
          </a:xfrm>
          <a:prstGeom prst="rect">
            <a:avLst/>
          </a:prstGeom>
          <a:noFill/>
        </p:spPr>
        <p:txBody>
          <a:bodyPr>
            <a:spAutoFit/>
          </a:bodyPr>
          <a:lstStyle/>
          <a:p>
            <a:pPr>
              <a:defRPr/>
            </a:pPr>
            <a:r>
              <a:rPr lang="en-US" sz="3200" b="1" dirty="0">
                <a:solidFill>
                  <a:prstClr val="white"/>
                </a:solidFill>
                <a:effectLst>
                  <a:outerShdw blurRad="50800" dist="38100" dir="2700000" algn="tl" rotWithShape="0">
                    <a:prstClr val="black">
                      <a:alpha val="40000"/>
                    </a:prstClr>
                  </a:outerShdw>
                </a:effectLst>
                <a:latin typeface="Candara"/>
              </a:rPr>
              <a:t>Financial Accounting Standards Board</a:t>
            </a:r>
          </a:p>
        </p:txBody>
      </p:sp>
      <p:sp>
        <p:nvSpPr>
          <p:cNvPr id="10" name="Text Placeholder 9"/>
          <p:cNvSpPr>
            <a:spLocks noGrp="1"/>
          </p:cNvSpPr>
          <p:nvPr>
            <p:ph type="body" sz="quarter" idx="12"/>
          </p:nvPr>
        </p:nvSpPr>
        <p:spPr>
          <a:xfrm>
            <a:off x="521894" y="3265488"/>
            <a:ext cx="5884863" cy="1493837"/>
          </a:xfrm>
        </p:spPr>
        <p:txBody>
          <a:bodyPr/>
          <a:lstStyle>
            <a:lvl1pPr marL="0" indent="0">
              <a:buNone/>
              <a:defRPr b="1"/>
            </a:lvl1pPr>
            <a:lvl2pPr marL="287337" indent="0">
              <a:buNone/>
              <a:defRPr b="1"/>
            </a:lvl2pPr>
            <a:lvl3pPr marL="574675" indent="0">
              <a:buNone/>
              <a:defRPr b="1"/>
            </a:lvl3pPr>
            <a:lvl4pPr marL="912812" indent="0">
              <a:buNone/>
              <a:defRPr b="1"/>
            </a:lvl4pPr>
            <a:lvl5pPr marL="1200150" indent="0">
              <a:buNone/>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521894" y="4821238"/>
            <a:ext cx="5901401" cy="639762"/>
          </a:xfrm>
        </p:spPr>
        <p:txBody>
          <a:bodyPr/>
          <a:lstStyle>
            <a:lvl1pPr marL="0" indent="0">
              <a:buNone/>
              <a:defRPr/>
            </a:lvl1pPr>
            <a:lvl2pPr marL="287337" indent="0">
              <a:buNone/>
              <a:defRPr/>
            </a:lvl2pPr>
            <a:lvl3pPr marL="574675" indent="0">
              <a:buNone/>
              <a:defRPr/>
            </a:lvl3pPr>
            <a:lvl4pPr marL="912812" indent="0">
              <a:buNone/>
              <a:defRPr/>
            </a:lvl4pPr>
            <a:lvl5pPr marL="120015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4"/>
          </p:nvPr>
        </p:nvSpPr>
        <p:spPr>
          <a:xfrm>
            <a:off x="1292225" y="6243638"/>
            <a:ext cx="2133600" cy="365125"/>
          </a:xfrm>
          <a:prstGeom prst="rect">
            <a:avLst/>
          </a:prstGeom>
        </p:spPr>
        <p:txBody>
          <a:bodyPr/>
          <a:lstStyle>
            <a:lvl1pPr algn="l">
              <a:defRPr>
                <a:latin typeface="Arial" charset="0"/>
                <a:cs typeface="+mn-cs"/>
              </a:defRPr>
            </a:lvl1pPr>
          </a:lstStyle>
          <a:p>
            <a:pPr>
              <a:defRPr/>
            </a:pPr>
            <a:endParaRPr lang="en-US" dirty="0">
              <a:solidFill>
                <a:prstClr val="black"/>
              </a:solidFill>
            </a:endParaRPr>
          </a:p>
        </p:txBody>
      </p:sp>
      <p:sp>
        <p:nvSpPr>
          <p:cNvPr id="7" name="Slide Number Placeholder 7"/>
          <p:cNvSpPr>
            <a:spLocks noGrp="1"/>
          </p:cNvSpPr>
          <p:nvPr>
            <p:ph type="sldNum" sz="quarter" idx="15"/>
          </p:nvPr>
        </p:nvSpPr>
        <p:spPr>
          <a:xfrm>
            <a:off x="8578850" y="6389688"/>
            <a:ext cx="490538" cy="365125"/>
          </a:xfrm>
        </p:spPr>
        <p:txBody>
          <a:bodyPr/>
          <a:lstStyle>
            <a:lvl1pPr>
              <a:defRPr/>
            </a:lvl1pPr>
          </a:lstStyle>
          <a:p>
            <a:pPr>
              <a:defRPr/>
            </a:pPr>
            <a:fld id="{49D7CD21-CDD5-4332-B100-266E28809B0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912528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990033"/>
              </a:buClr>
              <a:buFont typeface="Wingdings" charset="2"/>
              <a:buChar char="§"/>
              <a:defRPr>
                <a:solidFill>
                  <a:schemeClr val="tx1"/>
                </a:solidFill>
                <a:latin typeface="Arial" pitchFamily="34" charset="0"/>
                <a:cs typeface="Arial" pitchFamily="34" charset="0"/>
              </a:defRPr>
            </a:lvl1pPr>
            <a:lvl2pPr>
              <a:buClr>
                <a:srgbClr val="990033"/>
              </a:buClr>
              <a:defRPr>
                <a:solidFill>
                  <a:srgbClr val="595959"/>
                </a:solidFill>
                <a:latin typeface="Arial" pitchFamily="34" charset="0"/>
                <a:cs typeface="Arial" pitchFamily="34" charset="0"/>
              </a:defRPr>
            </a:lvl2pPr>
            <a:lvl3pPr>
              <a:buClr>
                <a:srgbClr val="990033"/>
              </a:buClr>
              <a:buFont typeface="Wingdings" charset="2"/>
              <a:buChar char="§"/>
              <a:defRPr>
                <a:solidFill>
                  <a:srgbClr val="595959"/>
                </a:solidFill>
                <a:latin typeface="Arial" pitchFamily="34" charset="0"/>
                <a:cs typeface="Arial" pitchFamily="34" charset="0"/>
              </a:defRPr>
            </a:lvl3pPr>
            <a:lvl4pPr>
              <a:buClr>
                <a:srgbClr val="990033"/>
              </a:buClr>
              <a:defRPr>
                <a:solidFill>
                  <a:srgbClr val="595959"/>
                </a:solidFill>
                <a:latin typeface="Arial" pitchFamily="34" charset="0"/>
                <a:cs typeface="Arial" pitchFamily="34" charset="0"/>
              </a:defRPr>
            </a:lvl4pPr>
            <a:lvl5pPr>
              <a:buClr>
                <a:srgbClr val="990033"/>
              </a:buClr>
              <a:defRPr>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582613" y="460375"/>
            <a:ext cx="8561387" cy="1062038"/>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Slide Number Placeholder 1"/>
          <p:cNvSpPr>
            <a:spLocks noGrp="1"/>
          </p:cNvSpPr>
          <p:nvPr>
            <p:ph type="sldNum" sz="quarter" idx="10"/>
          </p:nvPr>
        </p:nvSpPr>
        <p:spPr/>
        <p:txBody>
          <a:bodyPr/>
          <a:lstStyle>
            <a:lvl1pPr>
              <a:defRPr/>
            </a:lvl1pPr>
          </a:lstStyle>
          <a:p>
            <a:pPr>
              <a:defRPr/>
            </a:pPr>
            <a:fld id="{96D3C8F3-A590-4218-8C3F-21DB038C8795}"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2958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and Content (no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500"/>
              </a:spcBef>
              <a:buClr>
                <a:srgbClr val="990033"/>
              </a:buClr>
              <a:buFontTx/>
              <a:buNone/>
              <a:defRPr b="1" i="1" baseline="0">
                <a:solidFill>
                  <a:schemeClr val="tx1"/>
                </a:solidFill>
                <a:latin typeface="Arial" pitchFamily="34" charset="0"/>
                <a:cs typeface="Arial" pitchFamily="34" charset="0"/>
              </a:defRPr>
            </a:lvl1pPr>
            <a:lvl2pPr marL="287338" indent="-287338">
              <a:lnSpc>
                <a:spcPts val="2500"/>
              </a:lnSpc>
              <a:spcBef>
                <a:spcPts val="1000"/>
              </a:spcBef>
              <a:buClr>
                <a:srgbClr val="990033"/>
              </a:buClr>
              <a:buFont typeface="Wingdings" charset="2"/>
              <a:buChar char="§"/>
              <a:defRPr sz="2400">
                <a:solidFill>
                  <a:schemeClr val="tx1">
                    <a:lumMod val="95000"/>
                    <a:lumOff val="5000"/>
                  </a:schemeClr>
                </a:solidFill>
                <a:latin typeface="Arial" pitchFamily="34" charset="0"/>
                <a:cs typeface="Arial" pitchFamily="34" charset="0"/>
              </a:defRPr>
            </a:lvl2pPr>
            <a:lvl3pPr marL="574675" indent="-287338">
              <a:lnSpc>
                <a:spcPts val="2300"/>
              </a:lnSpc>
              <a:spcBef>
                <a:spcPts val="400"/>
              </a:spcBef>
              <a:buClr>
                <a:srgbClr val="990033"/>
              </a:buClr>
              <a:buFont typeface="Lucida Grande"/>
              <a:buChar char="-"/>
              <a:defRPr sz="2200">
                <a:solidFill>
                  <a:srgbClr val="595959"/>
                </a:solidFill>
                <a:latin typeface="Arial" pitchFamily="34" charset="0"/>
                <a:cs typeface="Arial" pitchFamily="34" charset="0"/>
              </a:defRPr>
            </a:lvl3pPr>
            <a:lvl4pPr>
              <a:buClr>
                <a:srgbClr val="990033"/>
              </a:buClr>
              <a:defRPr sz="2000">
                <a:solidFill>
                  <a:srgbClr val="595959"/>
                </a:solidFill>
                <a:latin typeface="Arial" pitchFamily="34" charset="0"/>
                <a:cs typeface="Arial" pitchFamily="34" charset="0"/>
              </a:defRPr>
            </a:lvl4pPr>
            <a:lvl5pPr>
              <a:buClr>
                <a:srgbClr val="990033"/>
              </a:buClr>
              <a:defRPr sz="1800">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582780" y="461042"/>
            <a:ext cx="8561220" cy="1061267"/>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Slide Number Placeholder 1"/>
          <p:cNvSpPr>
            <a:spLocks noGrp="1"/>
          </p:cNvSpPr>
          <p:nvPr>
            <p:ph type="sldNum" sz="quarter" idx="10"/>
          </p:nvPr>
        </p:nvSpPr>
        <p:spPr>
          <a:xfrm>
            <a:off x="8612188" y="6389688"/>
            <a:ext cx="457200" cy="365125"/>
          </a:xfrm>
        </p:spPr>
        <p:txBody>
          <a:bodyPr/>
          <a:lstStyle>
            <a:lvl1pPr>
              <a:defRPr/>
            </a:lvl1pPr>
          </a:lstStyle>
          <a:p>
            <a:pPr>
              <a:defRPr/>
            </a:pPr>
            <a:fld id="{AEFC9142-B7E6-4672-95BF-FE64330BA48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666695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olling Ques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829" y="1685925"/>
            <a:ext cx="8537171" cy="4516395"/>
          </a:xfrm>
        </p:spPr>
        <p:txBody>
          <a:bodyPr/>
          <a:lstStyle>
            <a:lvl1pPr marL="0" indent="0">
              <a:spcAft>
                <a:spcPts val="500"/>
              </a:spcAft>
              <a:buClr>
                <a:srgbClr val="990033"/>
              </a:buClr>
              <a:buFontTx/>
              <a:buNone/>
              <a:defRPr sz="2200" b="1">
                <a:solidFill>
                  <a:schemeClr val="tx1"/>
                </a:solidFill>
                <a:latin typeface="Arial" pitchFamily="34" charset="0"/>
                <a:cs typeface="Arial" pitchFamily="34" charset="0"/>
              </a:defRPr>
            </a:lvl1pPr>
            <a:lvl2pPr marL="285750" indent="0" algn="l">
              <a:buClr>
                <a:srgbClr val="990033"/>
              </a:buClr>
              <a:buFont typeface="+mj-lt"/>
              <a:buNone/>
              <a:defRPr sz="2400">
                <a:solidFill>
                  <a:srgbClr val="595959"/>
                </a:solidFill>
                <a:latin typeface="Arial" pitchFamily="34" charset="0"/>
                <a:cs typeface="Arial" pitchFamily="34" charset="0"/>
              </a:defRPr>
            </a:lvl2pPr>
            <a:lvl3pPr marL="574675" indent="0" algn="l">
              <a:buClr>
                <a:srgbClr val="990033"/>
              </a:buClr>
              <a:buFont typeface="+mj-lt"/>
              <a:buNone/>
              <a:defRPr sz="2200">
                <a:solidFill>
                  <a:srgbClr val="595959"/>
                </a:solidFill>
                <a:latin typeface="Arial" pitchFamily="34" charset="0"/>
                <a:cs typeface="Arial" pitchFamily="34" charset="0"/>
              </a:defRPr>
            </a:lvl3pPr>
            <a:lvl4pPr marL="800100" indent="0" algn="l">
              <a:buClr>
                <a:srgbClr val="990033"/>
              </a:buClr>
              <a:buFont typeface="+mj-lt"/>
              <a:buNone/>
              <a:defRPr sz="2000">
                <a:solidFill>
                  <a:srgbClr val="595959"/>
                </a:solidFill>
                <a:latin typeface="Arial" pitchFamily="34" charset="0"/>
                <a:cs typeface="Arial" pitchFamily="34" charset="0"/>
              </a:defRPr>
            </a:lvl4pPr>
            <a:lvl5pPr marL="1027113" indent="0" algn="l">
              <a:buClr>
                <a:srgbClr val="990033"/>
              </a:buClr>
              <a:buFont typeface="+mj-lt"/>
              <a:buNone/>
              <a:defRPr sz="1800">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582780" y="461042"/>
            <a:ext cx="8561220" cy="1061267"/>
          </a:xfrm>
          <a:prstGeom prst="rect">
            <a:avLst/>
          </a:prstGeom>
          <a:noFill/>
          <a:ln w="9525">
            <a:noFill/>
            <a:miter lim="800000"/>
            <a:headEnd/>
            <a:tailEnd/>
          </a:ln>
        </p:spPr>
        <p:txBody>
          <a:bodyPr/>
          <a:lstStyle>
            <a:lvl1pPr>
              <a:defRPr>
                <a:effectLst>
                  <a:outerShdw blurRad="38100" dist="38100" dir="2700000" algn="tl">
                    <a:srgbClr val="000000">
                      <a:alpha val="43137"/>
                    </a:srgbClr>
                  </a:outerShdw>
                </a:effectLst>
              </a:defRPr>
            </a:lvl1pPr>
          </a:lstStyle>
          <a:p>
            <a:pPr lvl="0"/>
            <a:r>
              <a:rPr lang="en-US" smtClean="0"/>
              <a:t>Click to edit Master title style</a:t>
            </a:r>
            <a:endParaRPr lang="en-US" dirty="0" smtClean="0"/>
          </a:p>
        </p:txBody>
      </p:sp>
      <p:sp>
        <p:nvSpPr>
          <p:cNvPr id="4" name="Slide Number Placeholder 1"/>
          <p:cNvSpPr>
            <a:spLocks noGrp="1"/>
          </p:cNvSpPr>
          <p:nvPr>
            <p:ph type="sldNum" sz="quarter" idx="10"/>
          </p:nvPr>
        </p:nvSpPr>
        <p:spPr/>
        <p:txBody>
          <a:bodyPr/>
          <a:lstStyle>
            <a:lvl1pPr>
              <a:defRPr/>
            </a:lvl1pPr>
          </a:lstStyle>
          <a:p>
            <a:pPr>
              <a:defRPr/>
            </a:pPr>
            <a:fld id="{427912B2-F2F0-4B61-9DA4-3DDA013C77CC}"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126536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pic>
        <p:nvPicPr>
          <p:cNvPr id="5" name="Picture 1" descr="ContentTitleBa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358900"/>
            <a:ext cx="91440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528640" y="1700216"/>
            <a:ext cx="4214810" cy="4829172"/>
          </a:xfrm>
        </p:spPr>
        <p:txBody>
          <a:bodyPr/>
          <a:lstStyle>
            <a:lvl1pPr>
              <a:defRPr sz="24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00613" y="1700216"/>
            <a:ext cx="4243387" cy="4829172"/>
          </a:xfrm>
        </p:spPr>
        <p:txBody>
          <a:bodyPr/>
          <a:lstStyle>
            <a:lvl1pPr>
              <a:defRPr sz="2400"/>
            </a:lvl1pPr>
            <a:lvl2pPr>
              <a:defRPr sz="2400"/>
            </a:lvl2pPr>
            <a:lvl3pPr>
              <a:defRPr sz="22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582780" y="461042"/>
            <a:ext cx="8561220" cy="1061267"/>
          </a:xfrm>
          <a:prstGeom prst="rect">
            <a:avLst/>
          </a:prstGeom>
          <a:noFill/>
          <a:ln w="9525">
            <a:noFill/>
            <a:miter lim="800000"/>
            <a:headEnd/>
            <a:tailEnd/>
          </a:ln>
        </p:spPr>
        <p:txBody>
          <a:bodyPr/>
          <a:lstStyle>
            <a:lvl1pPr>
              <a:defRPr>
                <a:effectLst>
                  <a:outerShdw blurRad="38100" dist="38100" dir="2700000" algn="tl">
                    <a:srgbClr val="000000">
                      <a:alpha val="43137"/>
                    </a:srgbClr>
                  </a:outerShdw>
                </a:effectLst>
              </a:defRPr>
            </a:lvl1pPr>
          </a:lstStyle>
          <a:p>
            <a:pPr lvl="0"/>
            <a:r>
              <a:rPr lang="en-US" smtClean="0"/>
              <a:t>Click to edit Master title style</a:t>
            </a:r>
            <a:endParaRPr lang="en-US" dirty="0" smtClean="0"/>
          </a:p>
        </p:txBody>
      </p:sp>
      <p:sp>
        <p:nvSpPr>
          <p:cNvPr id="6" name="Slide Number Placeholder 1"/>
          <p:cNvSpPr>
            <a:spLocks noGrp="1"/>
          </p:cNvSpPr>
          <p:nvPr>
            <p:ph type="sldNum" sz="quarter" idx="10"/>
          </p:nvPr>
        </p:nvSpPr>
        <p:spPr>
          <a:xfrm>
            <a:off x="8604250" y="6389688"/>
            <a:ext cx="465138" cy="365125"/>
          </a:xfrm>
        </p:spPr>
        <p:txBody>
          <a:bodyPr/>
          <a:lstStyle>
            <a:lvl1pPr>
              <a:defRPr/>
            </a:lvl1pPr>
          </a:lstStyle>
          <a:p>
            <a:pPr>
              <a:defRPr/>
            </a:pPr>
            <a:fld id="{8D3555A2-DECB-4924-A194-5CD2A205BB88}"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92876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2613" y="460375"/>
            <a:ext cx="8561387" cy="1062038"/>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Slide Number Placeholder 4"/>
          <p:cNvSpPr>
            <a:spLocks noGrp="1"/>
          </p:cNvSpPr>
          <p:nvPr>
            <p:ph type="sldNum" sz="quarter" idx="10"/>
          </p:nvPr>
        </p:nvSpPr>
        <p:spPr>
          <a:xfrm>
            <a:off x="8578850" y="6389688"/>
            <a:ext cx="490538" cy="365125"/>
          </a:xfrm>
        </p:spPr>
        <p:txBody>
          <a:bodyPr/>
          <a:lstStyle>
            <a:lvl1pPr>
              <a:defRPr/>
            </a:lvl1pPr>
          </a:lstStyle>
          <a:p>
            <a:pPr>
              <a:defRPr/>
            </a:pPr>
            <a:fld id="{C2BFDB5C-B656-4ACA-8F27-24433816DBD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5321133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3b-Title and Content (Too Much Tex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ts val="1900"/>
              </a:lnSpc>
              <a:spcBef>
                <a:spcPts val="600"/>
              </a:spcBef>
              <a:buClr>
                <a:srgbClr val="990033"/>
              </a:buClr>
              <a:buFont typeface="Wingdings" charset="2"/>
              <a:buChar char="§"/>
              <a:defRPr sz="1800">
                <a:solidFill>
                  <a:schemeClr val="tx1"/>
                </a:solidFill>
                <a:latin typeface="Arial" pitchFamily="34" charset="0"/>
                <a:cs typeface="Arial" pitchFamily="34" charset="0"/>
              </a:defRPr>
            </a:lvl1pPr>
            <a:lvl2pPr>
              <a:lnSpc>
                <a:spcPts val="1700"/>
              </a:lnSpc>
              <a:buClr>
                <a:srgbClr val="990033"/>
              </a:buClr>
              <a:defRPr sz="1600">
                <a:solidFill>
                  <a:srgbClr val="595959"/>
                </a:solidFill>
                <a:latin typeface="Arial" pitchFamily="34" charset="0"/>
                <a:cs typeface="Arial" pitchFamily="34" charset="0"/>
              </a:defRPr>
            </a:lvl2pPr>
            <a:lvl3pPr>
              <a:lnSpc>
                <a:spcPts val="1700"/>
              </a:lnSpc>
              <a:buClr>
                <a:srgbClr val="990033"/>
              </a:buClr>
              <a:buFont typeface="Wingdings" charset="2"/>
              <a:buChar char="§"/>
              <a:defRPr sz="1600">
                <a:solidFill>
                  <a:srgbClr val="595959"/>
                </a:solidFill>
                <a:latin typeface="Arial" pitchFamily="34" charset="0"/>
                <a:cs typeface="Arial" pitchFamily="34" charset="0"/>
              </a:defRPr>
            </a:lvl3pPr>
            <a:lvl4pPr>
              <a:lnSpc>
                <a:spcPts val="1700"/>
              </a:lnSpc>
              <a:buClr>
                <a:srgbClr val="990033"/>
              </a:buClr>
              <a:defRPr sz="1600">
                <a:solidFill>
                  <a:srgbClr val="595959"/>
                </a:solidFill>
                <a:latin typeface="Arial" pitchFamily="34" charset="0"/>
                <a:cs typeface="Arial" pitchFamily="34" charset="0"/>
              </a:defRPr>
            </a:lvl4pPr>
            <a:lvl5pPr>
              <a:lnSpc>
                <a:spcPts val="1700"/>
              </a:lnSpc>
              <a:buClr>
                <a:srgbClr val="990033"/>
              </a:buClr>
              <a:defRPr sz="1600">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bwMode="auto">
          <a:xfrm>
            <a:off x="582780" y="461042"/>
            <a:ext cx="8104020" cy="1061267"/>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Date Placeholder 3"/>
          <p:cNvSpPr>
            <a:spLocks noGrp="1"/>
          </p:cNvSpPr>
          <p:nvPr>
            <p:ph type="dt" sz="half" idx="10"/>
          </p:nvPr>
        </p:nvSpPr>
        <p:spPr>
          <a:xfrm>
            <a:off x="6294438" y="6256338"/>
            <a:ext cx="2133600" cy="365125"/>
          </a:xfrm>
          <a:prstGeom prst="rect">
            <a:avLst/>
          </a:prstGeom>
        </p:spPr>
        <p:txBody>
          <a:bodyPr/>
          <a:lstStyle>
            <a:lvl1pPr>
              <a:defRPr/>
            </a:lvl1pPr>
          </a:lstStyle>
          <a:p>
            <a:pPr>
              <a:defRPr/>
            </a:pPr>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7C2A9976-F39F-4F06-93D9-67DDEB9BD97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27826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no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500"/>
              </a:spcBef>
              <a:buClr>
                <a:srgbClr val="EF4142"/>
              </a:buClr>
              <a:buFontTx/>
              <a:buNone/>
              <a:defRPr b="1" i="1" baseline="0">
                <a:solidFill>
                  <a:schemeClr val="tx1"/>
                </a:solidFill>
                <a:latin typeface="Arial" pitchFamily="34" charset="0"/>
                <a:cs typeface="Arial" pitchFamily="34" charset="0"/>
              </a:defRPr>
            </a:lvl1pPr>
            <a:lvl2pPr marL="287338" indent="-287338">
              <a:lnSpc>
                <a:spcPts val="2500"/>
              </a:lnSpc>
              <a:spcBef>
                <a:spcPts val="1000"/>
              </a:spcBef>
              <a:buClr>
                <a:srgbClr val="EF4142"/>
              </a:buClr>
              <a:buFont typeface="Wingdings" charset="2"/>
              <a:buChar char="§"/>
              <a:defRPr sz="2400">
                <a:solidFill>
                  <a:schemeClr val="tx1">
                    <a:lumMod val="95000"/>
                    <a:lumOff val="5000"/>
                  </a:schemeClr>
                </a:solidFill>
                <a:latin typeface="Arial" pitchFamily="34" charset="0"/>
                <a:cs typeface="Arial" pitchFamily="34" charset="0"/>
              </a:defRPr>
            </a:lvl2pPr>
            <a:lvl3pPr marL="574675" indent="-287338">
              <a:lnSpc>
                <a:spcPts val="2300"/>
              </a:lnSpc>
              <a:spcBef>
                <a:spcPts val="400"/>
              </a:spcBef>
              <a:buClr>
                <a:srgbClr val="EF4142"/>
              </a:buClr>
              <a:buFont typeface="Lucida Grande"/>
              <a:buChar char="-"/>
              <a:defRPr sz="2200">
                <a:solidFill>
                  <a:srgbClr val="595959"/>
                </a:solidFill>
                <a:latin typeface="Arial" pitchFamily="34" charset="0"/>
                <a:cs typeface="Arial" pitchFamily="34" charset="0"/>
              </a:defRPr>
            </a:lvl3pPr>
            <a:lvl4pPr>
              <a:buClr>
                <a:srgbClr val="EF4142"/>
              </a:buClr>
              <a:defRPr>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236078" y="537324"/>
            <a:ext cx="8907921" cy="905498"/>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AEFC9142-B7E6-4672-95BF-FE64330BA484}" type="slidenum">
              <a:rPr lang="en-US" smtClean="0"/>
              <a:pPr>
                <a:defRPr/>
              </a:pPr>
              <a:t>‹#›</a:t>
            </a:fld>
            <a:endParaRPr lang="en-US" dirty="0"/>
          </a:p>
        </p:txBody>
      </p:sp>
    </p:spTree>
    <p:extLst>
      <p:ext uri="{BB962C8B-B14F-4D97-AF65-F5344CB8AC3E}">
        <p14:creationId xmlns:p14="http://schemas.microsoft.com/office/powerpoint/2010/main" val="40998574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smtClean="0"/>
              <a:t>Click to edit Master title style</a:t>
            </a:r>
            <a:endParaRPr lang="en-US" noProof="0"/>
          </a:p>
        </p:txBody>
      </p:sp>
      <p:sp>
        <p:nvSpPr>
          <p:cNvPr id="31" name="Content Placeholder 26"/>
          <p:cNvSpPr>
            <a:spLocks noGrp="1"/>
          </p:cNvSpPr>
          <p:nvPr>
            <p:ph sz="quarter" idx="15"/>
          </p:nvPr>
        </p:nvSpPr>
        <p:spPr>
          <a:xfrm>
            <a:off x="533400" y="1752600"/>
            <a:ext cx="8077200" cy="4419600"/>
          </a:xfrm>
        </p:spPr>
        <p:txBody>
          <a:bodyPr/>
          <a:lstStyle>
            <a:lvl1pPr>
              <a:defRPr sz="1800" baseline="0"/>
            </a:lvl1pPr>
            <a:lvl2pPr>
              <a:defRPr sz="1800"/>
            </a:lvl2pPr>
            <a:lvl3pPr>
              <a:defRPr sz="1800"/>
            </a:lvl3pPr>
            <a:lvl4pPr>
              <a:defRPr sz="1800"/>
            </a:lvl4pPr>
            <a:lvl5pPr>
              <a:defRPr sz="18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Date Placeholder 10"/>
          <p:cNvSpPr>
            <a:spLocks noGrp="1"/>
          </p:cNvSpPr>
          <p:nvPr>
            <p:ph type="dt" sz="half" idx="16"/>
          </p:nvPr>
        </p:nvSpPr>
        <p:spPr>
          <a:xfrm>
            <a:off x="6613072" y="6322784"/>
            <a:ext cx="1851252" cy="235858"/>
          </a:xfrm>
          <a:prstGeom prst="rect">
            <a:avLst/>
          </a:prstGeom>
        </p:spPr>
        <p:txBody>
          <a:bodyPr/>
          <a:lstStyle>
            <a:lvl1pPr>
              <a:defRPr/>
            </a:lvl1pPr>
          </a:lstStyle>
          <a:p>
            <a:pPr>
              <a:defRPr/>
            </a:pPr>
            <a:fld id="{3984664D-0FAC-4BF8-A37A-A383FC1BDC2C}" type="datetime1">
              <a:rPr lang="en-US" smtClean="0"/>
              <a:t>8/17/2015</a:t>
            </a:fld>
            <a:endParaRPr lang="en-US" dirty="0"/>
          </a:p>
        </p:txBody>
      </p:sp>
      <p:sp>
        <p:nvSpPr>
          <p:cNvPr id="6" name="Footer Placeholder 11"/>
          <p:cNvSpPr>
            <a:spLocks noGrp="1"/>
          </p:cNvSpPr>
          <p:nvPr>
            <p:ph type="ftr" sz="quarter" idx="17"/>
          </p:nvPr>
        </p:nvSpPr>
        <p:spPr>
          <a:xfrm>
            <a:off x="609601" y="6248401"/>
            <a:ext cx="5420458" cy="365125"/>
          </a:xfrm>
          <a:prstGeom prst="rect">
            <a:avLst/>
          </a:prstGeom>
        </p:spPr>
        <p:txBody>
          <a:bodyPr/>
          <a:lstStyle>
            <a:lvl1pPr>
              <a:defRPr/>
            </a:lvl1pPr>
          </a:lstStyle>
          <a:p>
            <a:pPr>
              <a:defRPr/>
            </a:pPr>
            <a:endParaRPr lang="en-US" dirty="0"/>
          </a:p>
        </p:txBody>
      </p:sp>
      <p:sp>
        <p:nvSpPr>
          <p:cNvPr id="7" name="Slide Number Placeholder 12"/>
          <p:cNvSpPr>
            <a:spLocks noGrp="1"/>
          </p:cNvSpPr>
          <p:nvPr>
            <p:ph type="sldNum" sz="quarter" idx="18"/>
          </p:nvPr>
        </p:nvSpPr>
        <p:spPr/>
        <p:txBody>
          <a:bodyPr/>
          <a:lstStyle>
            <a:lvl1pPr>
              <a:defRPr/>
            </a:lvl1pPr>
          </a:lstStyle>
          <a:p>
            <a:pPr>
              <a:defRPr/>
            </a:pPr>
            <a:fld id="{75FFDDF2-675B-4F81-9D69-BA7837B0750E}" type="slidenum">
              <a:rPr lang="en-US"/>
              <a:pPr>
                <a:defRPr/>
              </a:pPr>
              <a:t>‹#›</a:t>
            </a:fld>
            <a:endParaRPr lang="en-US" dirty="0"/>
          </a:p>
        </p:txBody>
      </p:sp>
    </p:spTree>
    <p:extLst>
      <p:ext uri="{BB962C8B-B14F-4D97-AF65-F5344CB8AC3E}">
        <p14:creationId xmlns:p14="http://schemas.microsoft.com/office/powerpoint/2010/main" val="178792891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7" name="Text Placeholder 6"/>
          <p:cNvSpPr>
            <a:spLocks noGrp="1"/>
          </p:cNvSpPr>
          <p:nvPr>
            <p:ph type="body" sz="quarter" idx="10"/>
          </p:nvPr>
        </p:nvSpPr>
        <p:spPr bwMode="gray"/>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62841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no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Clr>
                <a:srgbClr val="990033"/>
              </a:buClr>
              <a:buFontTx/>
              <a:buNone/>
              <a:defRPr b="1" i="1">
                <a:solidFill>
                  <a:schemeClr val="tx1"/>
                </a:solidFill>
                <a:latin typeface="Arial" pitchFamily="34" charset="0"/>
                <a:cs typeface="Arial" pitchFamily="34" charset="0"/>
              </a:defRPr>
            </a:lvl1pPr>
            <a:lvl2pPr marL="0" indent="0">
              <a:spcBef>
                <a:spcPts val="1000"/>
              </a:spcBef>
              <a:buClr>
                <a:srgbClr val="990033"/>
              </a:buClr>
              <a:buFontTx/>
              <a:buNone/>
              <a:defRPr i="1">
                <a:solidFill>
                  <a:srgbClr val="800000"/>
                </a:solidFill>
                <a:latin typeface="Arial" pitchFamily="34" charset="0"/>
                <a:cs typeface="Arial" pitchFamily="34" charset="0"/>
              </a:defRPr>
            </a:lvl2pPr>
            <a:lvl3pPr marL="0" indent="0">
              <a:buClr>
                <a:srgbClr val="990033"/>
              </a:buClr>
              <a:buFontTx/>
              <a:buNone/>
              <a:defRPr i="1">
                <a:solidFill>
                  <a:srgbClr val="800000"/>
                </a:solidFill>
                <a:latin typeface="Arial" pitchFamily="34" charset="0"/>
                <a:cs typeface="Arial" pitchFamily="34" charset="0"/>
              </a:defRPr>
            </a:lvl3pPr>
            <a:lvl4pPr marL="0" indent="0">
              <a:buClr>
                <a:srgbClr val="990033"/>
              </a:buClr>
              <a:buFontTx/>
              <a:buNone/>
              <a:defRPr i="1">
                <a:solidFill>
                  <a:srgbClr val="800000"/>
                </a:solidFill>
                <a:latin typeface="Arial" pitchFamily="34" charset="0"/>
                <a:cs typeface="Arial" pitchFamily="34" charset="0"/>
              </a:defRPr>
            </a:lvl4pPr>
            <a:lvl5pPr marL="0" indent="0">
              <a:buClr>
                <a:srgbClr val="990033"/>
              </a:buClr>
              <a:buFontTx/>
              <a:buNone/>
              <a:defRPr i="1">
                <a:solidFill>
                  <a:srgbClr val="800000"/>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236078" y="537325"/>
            <a:ext cx="8907921" cy="905498"/>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3EF04B0-09F5-4156-B0F5-C9A54A38EC13}" type="slidenum">
              <a:rPr lang="en-US" smtClean="0"/>
              <a:pPr>
                <a:defRPr/>
              </a:pPr>
              <a:t>‹#›</a:t>
            </a:fld>
            <a:endParaRPr lang="en-US" dirty="0"/>
          </a:p>
        </p:txBody>
      </p:sp>
    </p:spTree>
    <p:extLst>
      <p:ext uri="{BB962C8B-B14F-4D97-AF65-F5344CB8AC3E}">
        <p14:creationId xmlns:p14="http://schemas.microsoft.com/office/powerpoint/2010/main" val="368323368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lling Ques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987" y="1652677"/>
            <a:ext cx="8566014" cy="4616099"/>
          </a:xfrm>
        </p:spPr>
        <p:txBody>
          <a:bodyPr/>
          <a:lstStyle>
            <a:lvl1pPr marL="0" indent="0">
              <a:spcAft>
                <a:spcPts val="500"/>
              </a:spcAft>
              <a:buClr>
                <a:srgbClr val="990033"/>
              </a:buClr>
              <a:buFontTx/>
              <a:buNone/>
              <a:defRPr sz="2200" b="1">
                <a:solidFill>
                  <a:schemeClr val="tx1"/>
                </a:solidFill>
                <a:latin typeface="Arial" pitchFamily="34" charset="0"/>
                <a:cs typeface="Arial" pitchFamily="34" charset="0"/>
              </a:defRPr>
            </a:lvl1pPr>
            <a:lvl2pPr marL="285750" indent="0" algn="l">
              <a:buClr>
                <a:srgbClr val="990033"/>
              </a:buClr>
              <a:buFont typeface="+mj-lt"/>
              <a:buNone/>
              <a:defRPr>
                <a:solidFill>
                  <a:srgbClr val="595959"/>
                </a:solidFill>
                <a:latin typeface="Arial" pitchFamily="34" charset="0"/>
                <a:cs typeface="Arial" pitchFamily="34" charset="0"/>
              </a:defRPr>
            </a:lvl2pPr>
            <a:lvl3pPr marL="574675" indent="0" algn="l">
              <a:buClr>
                <a:srgbClr val="990033"/>
              </a:buClr>
              <a:buFont typeface="+mj-lt"/>
              <a:buNone/>
              <a:defRPr>
                <a:solidFill>
                  <a:srgbClr val="595959"/>
                </a:solidFill>
                <a:latin typeface="Arial" pitchFamily="34" charset="0"/>
                <a:cs typeface="Arial" pitchFamily="34" charset="0"/>
              </a:defRPr>
            </a:lvl3pPr>
            <a:lvl4pPr marL="800100" indent="0" algn="l">
              <a:buClr>
                <a:srgbClr val="990033"/>
              </a:buClr>
              <a:buFont typeface="+mj-lt"/>
              <a:buNone/>
              <a:defRPr>
                <a:solidFill>
                  <a:srgbClr val="595959"/>
                </a:solidFill>
                <a:latin typeface="Arial" pitchFamily="34" charset="0"/>
                <a:cs typeface="Arial" pitchFamily="34" charset="0"/>
              </a:defRPr>
            </a:lvl4pPr>
            <a:lvl5pPr marL="1027113" indent="0" algn="l">
              <a:buClr>
                <a:srgbClr val="990033"/>
              </a:buClr>
              <a:buFont typeface="+mj-lt"/>
              <a:buNone/>
              <a:defRPr>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236078" y="537325"/>
            <a:ext cx="8907921" cy="905498"/>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427912B2-F2F0-4B61-9DA4-3DDA013C77CC}"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97284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5216" y="1636536"/>
            <a:ext cx="4194707" cy="46403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9571" y="1636536"/>
            <a:ext cx="4197927" cy="46403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bwMode="auto">
          <a:xfrm>
            <a:off x="236078" y="512902"/>
            <a:ext cx="8907921" cy="905498"/>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7" name="Date Placeholder 4"/>
          <p:cNvSpPr>
            <a:spLocks noGrp="1"/>
          </p:cNvSpPr>
          <p:nvPr>
            <p:ph type="dt" sz="half" idx="10"/>
          </p:nvPr>
        </p:nvSpPr>
        <p:spPr/>
        <p:txBody>
          <a:bodyPr/>
          <a:lstStyle>
            <a:lvl1pPr>
              <a:defRPr>
                <a:solidFill>
                  <a:schemeClr val="tx1">
                    <a:tint val="75000"/>
                  </a:schemeClr>
                </a:solidFill>
              </a:defRPr>
            </a:lvl1pPr>
          </a:lstStyle>
          <a:p>
            <a:pPr>
              <a:defRPr/>
            </a:pPr>
            <a:endParaRPr lang="en-US" dirty="0"/>
          </a:p>
        </p:txBody>
      </p:sp>
      <p:sp>
        <p:nvSpPr>
          <p:cNvPr id="9" name="Slide Number Placeholder 6"/>
          <p:cNvSpPr>
            <a:spLocks noGrp="1"/>
          </p:cNvSpPr>
          <p:nvPr>
            <p:ph type="sldNum" sz="quarter" idx="11"/>
          </p:nvPr>
        </p:nvSpPr>
        <p:spPr/>
        <p:txBody>
          <a:bodyPr/>
          <a:lstStyle>
            <a:lvl1pPr>
              <a:defRPr>
                <a:solidFill>
                  <a:schemeClr val="bg1"/>
                </a:solidFill>
              </a:defRPr>
            </a:lvl1pPr>
          </a:lstStyle>
          <a:p>
            <a:pPr>
              <a:defRPr/>
            </a:pPr>
            <a:fld id="{8D3555A2-DECB-4924-A194-5CD2A205BB88}" type="slidenum">
              <a:rPr lang="en-US" smtClean="0"/>
              <a:pPr>
                <a:defRPr/>
              </a:pPr>
              <a:t>‹#›</a:t>
            </a:fld>
            <a:endParaRPr lang="en-US" dirty="0"/>
          </a:p>
        </p:txBody>
      </p:sp>
      <p:pic>
        <p:nvPicPr>
          <p:cNvPr id="10" name="Picture 1" descr="ContentTitleBa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358900"/>
            <a:ext cx="91440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32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6079" y="537324"/>
            <a:ext cx="8907921" cy="89554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C2BFDB5C-B656-4ACA-8F27-24433816DBD3}" type="slidenum">
              <a:rPr lang="en-US" smtClean="0"/>
              <a:pPr>
                <a:defRPr/>
              </a:pPr>
              <a:t>‹#›</a:t>
            </a:fld>
            <a:endParaRPr lang="en-US" dirty="0"/>
          </a:p>
        </p:txBody>
      </p:sp>
    </p:spTree>
    <p:extLst>
      <p:ext uri="{BB962C8B-B14F-4D97-AF65-F5344CB8AC3E}">
        <p14:creationId xmlns:p14="http://schemas.microsoft.com/office/powerpoint/2010/main" val="409378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3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TitleUnderline.png"/>
          <p:cNvPicPr>
            <a:picLocks noChangeAspect="1"/>
          </p:cNvPicPr>
          <p:nvPr userDrawn="1"/>
        </p:nvPicPr>
        <p:blipFill>
          <a:blip r:embed="rId3" cstate="print"/>
          <a:srcRect/>
          <a:stretch>
            <a:fillRect/>
          </a:stretch>
        </p:blipFill>
        <p:spPr bwMode="auto">
          <a:xfrm>
            <a:off x="0" y="2900363"/>
            <a:ext cx="9144000" cy="365125"/>
          </a:xfrm>
          <a:prstGeom prst="rect">
            <a:avLst/>
          </a:prstGeom>
          <a:noFill/>
          <a:ln w="9525">
            <a:noFill/>
            <a:miter lim="800000"/>
            <a:headEnd/>
            <a:tailEnd/>
          </a:ln>
        </p:spPr>
      </p:pic>
      <p:sp>
        <p:nvSpPr>
          <p:cNvPr id="2" name="Title 1"/>
          <p:cNvSpPr>
            <a:spLocks noGrp="1"/>
          </p:cNvSpPr>
          <p:nvPr>
            <p:ph type="ctrTitle"/>
          </p:nvPr>
        </p:nvSpPr>
        <p:spPr>
          <a:xfrm>
            <a:off x="397199" y="1270040"/>
            <a:ext cx="5888692" cy="1704985"/>
          </a:xfrm>
        </p:spPr>
        <p:txBody>
          <a:bodyPr>
            <a:normAutofit/>
          </a:bodyPr>
          <a:lstStyle>
            <a:lvl1pPr>
              <a:defRPr sz="4000">
                <a:solidFill>
                  <a:srgbClr val="800000"/>
                </a:solidFill>
                <a:latin typeface="Arial" pitchFamily="34" charset="0"/>
                <a:cs typeface="Arial" pitchFamily="34" charset="0"/>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1291985" y="6243638"/>
            <a:ext cx="2133600" cy="365125"/>
          </a:xfrm>
        </p:spPr>
        <p:txBody>
          <a:bodyPr/>
          <a:lstStyle>
            <a:lvl1pPr algn="l">
              <a:defRPr/>
            </a:lvl1pPr>
          </a:lstStyle>
          <a:p>
            <a:pPr>
              <a:defRPr/>
            </a:pPr>
            <a:endParaRPr lang="en-US" dirty="0"/>
          </a:p>
        </p:txBody>
      </p:sp>
      <p:sp>
        <p:nvSpPr>
          <p:cNvPr id="10" name="Text Placeholder 9"/>
          <p:cNvSpPr>
            <a:spLocks noGrp="1"/>
          </p:cNvSpPr>
          <p:nvPr>
            <p:ph type="body" sz="quarter" idx="12"/>
          </p:nvPr>
        </p:nvSpPr>
        <p:spPr>
          <a:xfrm>
            <a:off x="521894" y="3265488"/>
            <a:ext cx="5884863" cy="1493837"/>
          </a:xfrm>
        </p:spPr>
        <p:txBody>
          <a:bodyPr/>
          <a:lstStyle>
            <a:lvl1pPr marL="0" indent="0">
              <a:buNone/>
              <a:defRPr b="1"/>
            </a:lvl1pPr>
            <a:lvl2pPr marL="287337" indent="0">
              <a:buNone/>
              <a:defRPr b="1"/>
            </a:lvl2pPr>
            <a:lvl3pPr marL="574675" indent="0">
              <a:buNone/>
              <a:defRPr b="1"/>
            </a:lvl3pPr>
            <a:lvl4pPr marL="912812" indent="0">
              <a:buNone/>
              <a:defRPr b="1"/>
            </a:lvl4pPr>
            <a:lvl5pPr marL="1200150" indent="0">
              <a:buNone/>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521894" y="4821238"/>
            <a:ext cx="5901401" cy="639762"/>
          </a:xfrm>
        </p:spPr>
        <p:txBody>
          <a:bodyPr/>
          <a:lstStyle>
            <a:lvl1pPr marL="0" indent="0">
              <a:buNone/>
              <a:defRPr/>
            </a:lvl1pPr>
            <a:lvl2pPr marL="287337" indent="0">
              <a:buNone/>
              <a:defRPr/>
            </a:lvl2pPr>
            <a:lvl3pPr marL="574675" indent="0">
              <a:buNone/>
              <a:defRPr/>
            </a:lvl3pPr>
            <a:lvl4pPr marL="912812" indent="0">
              <a:buNone/>
              <a:defRPr/>
            </a:lvl4pPr>
            <a:lvl5pPr marL="120015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74815" y="257695"/>
            <a:ext cx="8312727" cy="584775"/>
          </a:xfrm>
          <a:prstGeom prst="rect">
            <a:avLst/>
          </a:prstGeom>
          <a:noFill/>
        </p:spPr>
        <p:txBody>
          <a:bodyPr wrap="square" rtlCol="0">
            <a:spAutoFit/>
          </a:bodyPr>
          <a:lstStyle/>
          <a:p>
            <a:r>
              <a:rPr lang="en-US" sz="3200" b="1" dirty="0" smtClean="0">
                <a:solidFill>
                  <a:schemeClr val="bg1"/>
                </a:solidFill>
                <a:effectLst>
                  <a:outerShdw blurRad="50800" dist="38100" dir="2700000" algn="tl" rotWithShape="0">
                    <a:prstClr val="black">
                      <a:alpha val="40000"/>
                    </a:prstClr>
                  </a:outerShdw>
                </a:effectLst>
                <a:latin typeface="+mj-lt"/>
              </a:rPr>
              <a:t>Financial Accounting Standards Board</a:t>
            </a:r>
            <a:endParaRPr lang="en-US" sz="3200" b="1" dirty="0">
              <a:solidFill>
                <a:schemeClr val="bg1"/>
              </a:solidFill>
              <a:effectLst>
                <a:outerShdw blurRad="50800" dist="38100" dir="2700000" algn="tl" rotWithShape="0">
                  <a:prstClr val="black">
                    <a:alpha val="40000"/>
                  </a:prstClr>
                </a:outerShdw>
              </a:effectLst>
              <a:latin typeface="+mj-lt"/>
            </a:endParaRPr>
          </a:p>
        </p:txBody>
      </p:sp>
      <p:sp>
        <p:nvSpPr>
          <p:cNvPr id="9" name="Slide Number Placeholder 5"/>
          <p:cNvSpPr>
            <a:spLocks noGrp="1"/>
          </p:cNvSpPr>
          <p:nvPr>
            <p:ph type="sldNum" sz="quarter" idx="4"/>
          </p:nvPr>
        </p:nvSpPr>
        <p:spPr>
          <a:xfrm>
            <a:off x="8611985" y="6400800"/>
            <a:ext cx="532015" cy="304800"/>
          </a:xfrm>
          <a:prstGeom prst="rect">
            <a:avLst/>
          </a:prstGeom>
          <a:noFill/>
        </p:spPr>
        <p:txBody>
          <a:bodyPr vert="horz" lIns="91440" tIns="45720" rIns="91440" bIns="45720" rtlCol="0" anchor="ctr"/>
          <a:lstStyle>
            <a:lvl1pPr algn="ctr" fontAlgn="auto">
              <a:spcBef>
                <a:spcPts val="0"/>
              </a:spcBef>
              <a:spcAft>
                <a:spcPts val="0"/>
              </a:spcAft>
              <a:defRPr sz="1200">
                <a:ln>
                  <a:noFill/>
                </a:ln>
                <a:solidFill>
                  <a:prstClr val="white"/>
                </a:solidFill>
                <a:latin typeface="+mn-lt"/>
                <a:cs typeface="+mn-cs"/>
              </a:defRPr>
            </a:lvl1pPr>
          </a:lstStyle>
          <a:p>
            <a:pPr>
              <a:defRPr/>
            </a:pPr>
            <a:fld id="{B8C3CD40-D32D-4A66-9ED6-B023972553E0}" type="slidenum">
              <a:rPr lang="en-US"/>
              <a:pPr>
                <a:defRPr/>
              </a:pPr>
              <a:t>‹#›</a:t>
            </a:fld>
            <a:endParaRPr lang="en-US" dirty="0"/>
          </a:p>
        </p:txBody>
      </p:sp>
    </p:spTree>
    <p:extLst>
      <p:ext uri="{BB962C8B-B14F-4D97-AF65-F5344CB8AC3E}">
        <p14:creationId xmlns:p14="http://schemas.microsoft.com/office/powerpoint/2010/main" val="38172242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36079" y="537323"/>
            <a:ext cx="8907921" cy="8955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582613" y="1652677"/>
            <a:ext cx="8561387" cy="4624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613072" y="6322784"/>
            <a:ext cx="1851252" cy="235858"/>
          </a:xfrm>
          <a:prstGeom prst="rect">
            <a:avLst/>
          </a:prstGeom>
        </p:spPr>
        <p:txBody>
          <a:bodyPr vert="horz" lIns="91440" tIns="45720" rIns="91440" bIns="45720" rtlCol="0" anchor="b"/>
          <a:lstStyle>
            <a:lvl1pPr algn="r" fontAlgn="auto">
              <a:spcBef>
                <a:spcPts val="0"/>
              </a:spcBef>
              <a:spcAft>
                <a:spcPts val="0"/>
              </a:spcAft>
              <a:defRPr sz="1050">
                <a:solidFill>
                  <a:prstClr val="black">
                    <a:tint val="75000"/>
                  </a:prstClr>
                </a:solidFill>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8603673" y="6400800"/>
            <a:ext cx="540327" cy="304800"/>
          </a:xfrm>
          <a:prstGeom prst="rect">
            <a:avLst/>
          </a:prstGeom>
          <a:noFill/>
        </p:spPr>
        <p:txBody>
          <a:bodyPr vert="horz" lIns="91440" tIns="45720" rIns="91440" bIns="45720" rtlCol="0" anchor="ctr"/>
          <a:lstStyle>
            <a:lvl1pPr algn="ctr" fontAlgn="auto">
              <a:spcBef>
                <a:spcPts val="0"/>
              </a:spcBef>
              <a:spcAft>
                <a:spcPts val="0"/>
              </a:spcAft>
              <a:defRPr sz="1200">
                <a:ln>
                  <a:noFill/>
                </a:ln>
                <a:solidFill>
                  <a:prstClr val="white"/>
                </a:solidFill>
                <a:latin typeface="+mn-lt"/>
                <a:cs typeface="+mn-cs"/>
              </a:defRPr>
            </a:lvl1pPr>
          </a:lstStyle>
          <a:p>
            <a:pPr>
              <a:defRPr/>
            </a:pPr>
            <a:fld id="{83EF04B0-09F5-4156-B0F5-C9A54A38EC13}"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2" r:id="rId13"/>
    <p:sldLayoutId id="2147483833" r:id="rId14"/>
    <p:sldLayoutId id="2147483834" r:id="rId15"/>
    <p:sldLayoutId id="2147483836" r:id="rId16"/>
    <p:sldLayoutId id="2147483837" r:id="rId17"/>
    <p:sldLayoutId id="2147483840" r:id="rId18"/>
    <p:sldLayoutId id="2147483841" r:id="rId19"/>
    <p:sldLayoutId id="2147483842" r:id="rId20"/>
    <p:sldLayoutId id="2147483844" r:id="rId21"/>
    <p:sldLayoutId id="2147483845" r:id="rId22"/>
    <p:sldLayoutId id="2147483846" r:id="rId23"/>
    <p:sldLayoutId id="2147483810" r:id="rId24"/>
    <p:sldLayoutId id="2147483755" r:id="rId25"/>
    <p:sldLayoutId id="2147483760" r:id="rId26"/>
    <p:sldLayoutId id="2147483761" r:id="rId27"/>
    <p:sldLayoutId id="2147483762" r:id="rId28"/>
    <p:sldLayoutId id="2147483737" r:id="rId29"/>
    <p:sldLayoutId id="2147483742" r:id="rId30"/>
    <p:sldLayoutId id="2147483738" r:id="rId31"/>
    <p:sldLayoutId id="2147483743" r:id="rId32"/>
    <p:sldLayoutId id="2147483770" r:id="rId33"/>
    <p:sldLayoutId id="2147483772" r:id="rId34"/>
    <p:sldLayoutId id="2147483773" r:id="rId35"/>
    <p:sldLayoutId id="2147483774" r:id="rId36"/>
    <p:sldLayoutId id="2147483775" r:id="rId37"/>
    <p:sldLayoutId id="2147483776" r:id="rId38"/>
    <p:sldLayoutId id="2147483777" r:id="rId39"/>
    <p:sldLayoutId id="2147483847" r:id="rId40"/>
    <p:sldLayoutId id="2147483848" r:id="rId41"/>
  </p:sldLayoutIdLst>
  <p:hf hdr="0" ftr="0" dt="0"/>
  <p:txStyles>
    <p:titleStyle>
      <a:lvl1pPr algn="l" rtl="0" eaLnBrk="1" fontAlgn="base" hangingPunct="1">
        <a:lnSpc>
          <a:spcPts val="3700"/>
        </a:lnSpc>
        <a:spcBef>
          <a:spcPct val="0"/>
        </a:spcBef>
        <a:spcAft>
          <a:spcPct val="0"/>
        </a:spcAft>
        <a:defRPr sz="3600" b="1" kern="1200">
          <a:solidFill>
            <a:srgbClr val="355F9B"/>
          </a:solidFill>
          <a:effectLst/>
          <a:latin typeface="Candara" pitchFamily="34" charset="0"/>
          <a:ea typeface="+mj-ea"/>
          <a:cs typeface="Arial" pitchFamily="34" charset="0"/>
        </a:defRPr>
      </a:lvl1pPr>
      <a:lvl2pPr algn="l" rtl="0" eaLnBrk="1" fontAlgn="base" hangingPunct="1">
        <a:lnSpc>
          <a:spcPts val="3500"/>
        </a:lnSpc>
        <a:spcBef>
          <a:spcPct val="0"/>
        </a:spcBef>
        <a:spcAft>
          <a:spcPct val="0"/>
        </a:spcAft>
        <a:defRPr sz="3400">
          <a:solidFill>
            <a:srgbClr val="32607E"/>
          </a:solidFill>
          <a:latin typeface="Arial" charset="0"/>
          <a:cs typeface="Arial" charset="0"/>
        </a:defRPr>
      </a:lvl2pPr>
      <a:lvl3pPr algn="l" rtl="0" eaLnBrk="1" fontAlgn="base" hangingPunct="1">
        <a:lnSpc>
          <a:spcPts val="3500"/>
        </a:lnSpc>
        <a:spcBef>
          <a:spcPct val="0"/>
        </a:spcBef>
        <a:spcAft>
          <a:spcPct val="0"/>
        </a:spcAft>
        <a:defRPr sz="3400">
          <a:solidFill>
            <a:srgbClr val="32607E"/>
          </a:solidFill>
          <a:latin typeface="Arial" charset="0"/>
          <a:cs typeface="Arial" charset="0"/>
        </a:defRPr>
      </a:lvl3pPr>
      <a:lvl4pPr algn="l" rtl="0" eaLnBrk="1" fontAlgn="base" hangingPunct="1">
        <a:lnSpc>
          <a:spcPts val="3500"/>
        </a:lnSpc>
        <a:spcBef>
          <a:spcPct val="0"/>
        </a:spcBef>
        <a:spcAft>
          <a:spcPct val="0"/>
        </a:spcAft>
        <a:defRPr sz="3400">
          <a:solidFill>
            <a:srgbClr val="32607E"/>
          </a:solidFill>
          <a:latin typeface="Arial" charset="0"/>
          <a:cs typeface="Arial" charset="0"/>
        </a:defRPr>
      </a:lvl4pPr>
      <a:lvl5pPr algn="l" rtl="0" eaLnBrk="1" fontAlgn="base" hangingPunct="1">
        <a:lnSpc>
          <a:spcPts val="3500"/>
        </a:lnSpc>
        <a:spcBef>
          <a:spcPct val="0"/>
        </a:spcBef>
        <a:spcAft>
          <a:spcPct val="0"/>
        </a:spcAft>
        <a:defRPr sz="3400">
          <a:solidFill>
            <a:srgbClr val="32607E"/>
          </a:solidFill>
          <a:latin typeface="Arial" charset="0"/>
          <a:cs typeface="Arial" charset="0"/>
        </a:defRPr>
      </a:lvl5pPr>
      <a:lvl6pPr marL="457200" algn="l" rtl="0" eaLnBrk="1" fontAlgn="base" hangingPunct="1">
        <a:spcBef>
          <a:spcPct val="0"/>
        </a:spcBef>
        <a:spcAft>
          <a:spcPct val="0"/>
        </a:spcAft>
        <a:defRPr sz="3600" b="1">
          <a:solidFill>
            <a:schemeClr val="tx1"/>
          </a:solidFill>
          <a:latin typeface="Arial" charset="0"/>
          <a:cs typeface="Arial" charset="0"/>
        </a:defRPr>
      </a:lvl6pPr>
      <a:lvl7pPr marL="914400" algn="l" rtl="0" eaLnBrk="1" fontAlgn="base" hangingPunct="1">
        <a:spcBef>
          <a:spcPct val="0"/>
        </a:spcBef>
        <a:spcAft>
          <a:spcPct val="0"/>
        </a:spcAft>
        <a:defRPr sz="3600" b="1">
          <a:solidFill>
            <a:schemeClr val="tx1"/>
          </a:solidFill>
          <a:latin typeface="Arial" charset="0"/>
          <a:cs typeface="Arial" charset="0"/>
        </a:defRPr>
      </a:lvl7pPr>
      <a:lvl8pPr marL="1371600" algn="l" rtl="0" eaLnBrk="1" fontAlgn="base" hangingPunct="1">
        <a:spcBef>
          <a:spcPct val="0"/>
        </a:spcBef>
        <a:spcAft>
          <a:spcPct val="0"/>
        </a:spcAft>
        <a:defRPr sz="3600" b="1">
          <a:solidFill>
            <a:schemeClr val="tx1"/>
          </a:solidFill>
          <a:latin typeface="Arial" charset="0"/>
          <a:cs typeface="Arial" charset="0"/>
        </a:defRPr>
      </a:lvl8pPr>
      <a:lvl9pPr marL="1828800" algn="l" rtl="0" eaLnBrk="1" fontAlgn="base" hangingPunct="1">
        <a:spcBef>
          <a:spcPct val="0"/>
        </a:spcBef>
        <a:spcAft>
          <a:spcPct val="0"/>
        </a:spcAft>
        <a:defRPr sz="3600" b="1">
          <a:solidFill>
            <a:schemeClr val="tx1"/>
          </a:solidFill>
          <a:latin typeface="Arial" charset="0"/>
          <a:cs typeface="Arial" charset="0"/>
        </a:defRPr>
      </a:lvl9pPr>
    </p:titleStyle>
    <p:bodyStyle>
      <a:lvl1pPr marL="287338" indent="-287338" algn="l" rtl="0" eaLnBrk="1" fontAlgn="base" hangingPunct="1">
        <a:lnSpc>
          <a:spcPts val="2500"/>
        </a:lnSpc>
        <a:spcBef>
          <a:spcPts val="1000"/>
        </a:spcBef>
        <a:spcAft>
          <a:spcPct val="0"/>
        </a:spcAft>
        <a:buClr>
          <a:srgbClr val="EF4142"/>
        </a:buClr>
        <a:buFont typeface="Wingdings" pitchFamily="2" charset="2"/>
        <a:buChar char="§"/>
        <a:defRPr sz="2400" kern="1200">
          <a:solidFill>
            <a:schemeClr val="tx1"/>
          </a:solidFill>
          <a:latin typeface="Arial" pitchFamily="34" charset="0"/>
          <a:ea typeface="+mn-ea"/>
          <a:cs typeface="Arial" pitchFamily="34" charset="0"/>
        </a:defRPr>
      </a:lvl1pPr>
      <a:lvl2pPr marL="574675" indent="-287338" algn="l" rtl="0" eaLnBrk="1" fontAlgn="base" hangingPunct="1">
        <a:lnSpc>
          <a:spcPts val="2300"/>
        </a:lnSpc>
        <a:spcBef>
          <a:spcPts val="400"/>
        </a:spcBef>
        <a:spcAft>
          <a:spcPct val="0"/>
        </a:spcAft>
        <a:buClr>
          <a:srgbClr val="EF4142"/>
        </a:buClr>
        <a:buFont typeface="Lucida Grande"/>
        <a:buChar char="-"/>
        <a:defRPr sz="2200" kern="1200">
          <a:solidFill>
            <a:srgbClr val="595959"/>
          </a:solidFill>
          <a:latin typeface="Arial" pitchFamily="34" charset="0"/>
          <a:ea typeface="+mn-ea"/>
          <a:cs typeface="Arial" pitchFamily="34" charset="0"/>
        </a:defRPr>
      </a:lvl2pPr>
      <a:lvl3pPr marL="860425" indent="-285750" algn="l" rtl="0" eaLnBrk="1" fontAlgn="base" hangingPunct="1">
        <a:lnSpc>
          <a:spcPts val="1900"/>
        </a:lnSpc>
        <a:spcBef>
          <a:spcPts val="300"/>
        </a:spcBef>
        <a:spcAft>
          <a:spcPct val="0"/>
        </a:spcAft>
        <a:buClr>
          <a:srgbClr val="EF4142"/>
        </a:buClr>
        <a:buFont typeface="Wingdings" pitchFamily="2" charset="2"/>
        <a:buChar char="§"/>
        <a:defRPr kern="1200">
          <a:solidFill>
            <a:srgbClr val="595959"/>
          </a:solidFill>
          <a:latin typeface="Arial" pitchFamily="34" charset="0"/>
          <a:ea typeface="+mn-ea"/>
          <a:cs typeface="Arial" pitchFamily="34" charset="0"/>
        </a:defRPr>
      </a:lvl3pPr>
      <a:lvl4pPr marL="1200150" indent="-287338" algn="l" rtl="0" eaLnBrk="1" fontAlgn="base" hangingPunct="1">
        <a:lnSpc>
          <a:spcPts val="1800"/>
        </a:lnSpc>
        <a:spcBef>
          <a:spcPts val="300"/>
        </a:spcBef>
        <a:spcAft>
          <a:spcPct val="0"/>
        </a:spcAft>
        <a:buClr>
          <a:srgbClr val="EF4142"/>
        </a:buClr>
        <a:buFont typeface="Arial" charset="0"/>
        <a:buChar char="–"/>
        <a:defRPr sz="1600" kern="1200">
          <a:solidFill>
            <a:srgbClr val="595959"/>
          </a:solidFill>
          <a:latin typeface="Arial" pitchFamily="34" charset="0"/>
          <a:ea typeface="+mn-ea"/>
          <a:cs typeface="Arial" pitchFamily="34" charset="0"/>
        </a:defRPr>
      </a:lvl4pPr>
      <a:lvl5pPr marL="1427163" indent="-227013" algn="l" rtl="0" eaLnBrk="1" fontAlgn="base" hangingPunct="1">
        <a:lnSpc>
          <a:spcPts val="1800"/>
        </a:lnSpc>
        <a:spcBef>
          <a:spcPts val="300"/>
        </a:spcBef>
        <a:spcAft>
          <a:spcPct val="0"/>
        </a:spcAft>
        <a:buClr>
          <a:srgbClr val="EF4142"/>
        </a:buClr>
        <a:buFont typeface="Arial" charset="0"/>
        <a:buChar char="»"/>
        <a:defRPr sz="16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0.xml"/><Relationship Id="rId5" Type="http://schemas.openxmlformats.org/officeDocument/2006/relationships/slideLayout" Target="../slideLayouts/slideLayout8.xml"/><Relationship Id="rId4"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4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4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4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4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4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4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4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4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9.xml"/><Relationship Id="rId1" Type="http://schemas.openxmlformats.org/officeDocument/2006/relationships/slideLayout" Target="../slideLayouts/slideLayout4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5.xml"/><Relationship Id="rId1" Type="http://schemas.openxmlformats.org/officeDocument/2006/relationships/slideLayout" Target="../slideLayouts/slideLayout1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7.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pPr>
              <a:lnSpc>
                <a:spcPct val="114000"/>
              </a:lnSpc>
            </a:pPr>
            <a:r>
              <a:rPr lang="en-US" sz="4800" dirty="0" smtClean="0"/>
              <a:t>FASB  Update</a:t>
            </a:r>
            <a:r>
              <a:rPr lang="en-US" dirty="0" smtClean="0"/>
              <a:t/>
            </a:r>
            <a:br>
              <a:rPr lang="en-US" dirty="0" smtClean="0"/>
            </a:br>
            <a:endParaRPr lang="en-US" sz="3000" dirty="0"/>
          </a:p>
        </p:txBody>
      </p:sp>
      <p:sp>
        <p:nvSpPr>
          <p:cNvPr id="6" name="Text Placeholder 5"/>
          <p:cNvSpPr>
            <a:spLocks noGrp="1"/>
          </p:cNvSpPr>
          <p:nvPr>
            <p:ph type="body" sz="quarter" idx="12"/>
          </p:nvPr>
        </p:nvSpPr>
        <p:spPr/>
        <p:txBody>
          <a:bodyPr/>
          <a:lstStyle/>
          <a:p>
            <a:r>
              <a:rPr lang="en-US" dirty="0" smtClean="0"/>
              <a:t>Rahul Gupta</a:t>
            </a:r>
          </a:p>
          <a:p>
            <a:r>
              <a:rPr lang="en-US" dirty="0" smtClean="0"/>
              <a:t>Practice Fellow</a:t>
            </a:r>
          </a:p>
          <a:p>
            <a:r>
              <a:rPr lang="en-US" dirty="0" smtClean="0"/>
              <a:t>Financial Accounting Standards Board</a:t>
            </a:r>
            <a:endParaRPr lang="en-US" dirty="0"/>
          </a:p>
        </p:txBody>
      </p:sp>
      <p:sp>
        <p:nvSpPr>
          <p:cNvPr id="7" name="Text Placeholder 6"/>
          <p:cNvSpPr>
            <a:spLocks noGrp="1"/>
          </p:cNvSpPr>
          <p:nvPr>
            <p:ph type="body" sz="quarter" idx="13"/>
          </p:nvPr>
        </p:nvSpPr>
        <p:spPr/>
        <p:txBody>
          <a:bodyPr/>
          <a:lstStyle/>
          <a:p>
            <a:r>
              <a:rPr lang="en-US" dirty="0" smtClean="0"/>
              <a:t>August 20, 2015</a:t>
            </a:r>
            <a:endParaRPr lang="en-US" dirty="0"/>
          </a:p>
        </p:txBody>
      </p:sp>
      <p:sp>
        <p:nvSpPr>
          <p:cNvPr id="3" name="Slide Number Placeholder 2"/>
          <p:cNvSpPr>
            <a:spLocks noGrp="1"/>
          </p:cNvSpPr>
          <p:nvPr>
            <p:ph type="sldNum" sz="quarter" idx="4"/>
          </p:nvPr>
        </p:nvSpPr>
        <p:spPr/>
        <p:txBody>
          <a:bodyPr/>
          <a:lstStyle/>
          <a:p>
            <a:pPr>
              <a:defRPr/>
            </a:pPr>
            <a:fld id="{B8C3CD40-D32D-4A66-9ED6-B023972553E0}" type="slidenum">
              <a:rPr lang="en-US" smtClean="0"/>
              <a:pPr>
                <a:defRPr/>
              </a:pPr>
              <a:t>1</a:t>
            </a:fld>
            <a:endParaRPr lang="en-US" dirty="0"/>
          </a:p>
        </p:txBody>
      </p:sp>
      <p:sp>
        <p:nvSpPr>
          <p:cNvPr id="4" name="TextBox 3"/>
          <p:cNvSpPr txBox="1">
            <a:spLocks noChangeArrowheads="1"/>
          </p:cNvSpPr>
          <p:nvPr/>
        </p:nvSpPr>
        <p:spPr bwMode="auto">
          <a:xfrm>
            <a:off x="379374" y="4557642"/>
            <a:ext cx="8628433" cy="830997"/>
          </a:xfrm>
          <a:prstGeom prst="rect">
            <a:avLst/>
          </a:prstGeom>
          <a:noFill/>
          <a:ln w="9525">
            <a:noFill/>
            <a:miter lim="800000"/>
            <a:headEnd/>
            <a:tailEnd/>
          </a:ln>
        </p:spPr>
        <p:txBody>
          <a:bodyPr wrap="square">
            <a:spAutoFit/>
          </a:bodyPr>
          <a:lstStyle/>
          <a:p>
            <a:r>
              <a:rPr lang="en-GB" sz="1600" b="1" dirty="0">
                <a:solidFill>
                  <a:srgbClr val="FF0000"/>
                </a:solidFill>
              </a:rPr>
              <a:t>The views expressed in this presentation are those of the </a:t>
            </a:r>
            <a:r>
              <a:rPr lang="en-GB" sz="1600" b="1" dirty="0" smtClean="0">
                <a:solidFill>
                  <a:srgbClr val="FF0000"/>
                </a:solidFill>
              </a:rPr>
              <a:t>presenter. </a:t>
            </a:r>
            <a:endParaRPr lang="en-GB" sz="1600" b="1" dirty="0">
              <a:solidFill>
                <a:srgbClr val="FF0000"/>
              </a:solidFill>
            </a:endParaRPr>
          </a:p>
          <a:p>
            <a:r>
              <a:rPr lang="en-GB" sz="1600" b="1" dirty="0">
                <a:solidFill>
                  <a:srgbClr val="FF0000"/>
                </a:solidFill>
              </a:rPr>
              <a:t>Official positions of the </a:t>
            </a:r>
            <a:r>
              <a:rPr lang="en-GB" sz="1600" b="1" dirty="0" smtClean="0">
                <a:solidFill>
                  <a:srgbClr val="FF0000"/>
                </a:solidFill>
              </a:rPr>
              <a:t>FASB are </a:t>
            </a:r>
            <a:r>
              <a:rPr lang="en-GB" sz="1600" b="1" dirty="0">
                <a:solidFill>
                  <a:srgbClr val="FF0000"/>
                </a:solidFill>
              </a:rPr>
              <a:t>reached only after extensive due process </a:t>
            </a:r>
            <a:r>
              <a:rPr lang="en-GB" sz="1600" b="1" dirty="0" smtClean="0">
                <a:solidFill>
                  <a:srgbClr val="FF0000"/>
                </a:solidFill>
              </a:rPr>
              <a:t>&amp; </a:t>
            </a:r>
            <a:r>
              <a:rPr lang="en-GB" sz="1600" b="1" dirty="0">
                <a:solidFill>
                  <a:srgbClr val="FF0000"/>
                </a:solidFill>
              </a:rPr>
              <a:t>deliberations.</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smtClean="0"/>
              <a:t>Going </a:t>
            </a:r>
            <a:r>
              <a:rPr lang="en-US" dirty="0" smtClean="0"/>
              <a:t>Concern</a:t>
            </a:r>
            <a:r>
              <a:rPr lang="en-US" dirty="0" smtClean="0"/>
              <a:t/>
            </a:r>
            <a:br>
              <a:rPr lang="en-US" dirty="0" smtClean="0"/>
            </a:br>
            <a:r>
              <a:rPr lang="en-US" sz="2800" dirty="0" smtClean="0"/>
              <a:t>Assessment </a:t>
            </a:r>
            <a:r>
              <a:rPr lang="en-US" sz="2800" dirty="0"/>
              <a:t>Period</a:t>
            </a:r>
          </a:p>
        </p:txBody>
      </p:sp>
      <p:sp>
        <p:nvSpPr>
          <p:cNvPr id="79" name="TextBox 78"/>
          <p:cNvSpPr txBox="1"/>
          <p:nvPr/>
        </p:nvSpPr>
        <p:spPr>
          <a:xfrm>
            <a:off x="1665028" y="5125588"/>
            <a:ext cx="5619466" cy="184666"/>
          </a:xfrm>
          <a:prstGeom prst="rect">
            <a:avLst/>
          </a:prstGeom>
          <a:noFill/>
        </p:spPr>
        <p:txBody>
          <a:bodyPr wrap="square" lIns="0" tIns="0" rIns="0" bIns="0" rtlCol="0">
            <a:spAutoFit/>
          </a:bodyPr>
          <a:lstStyle/>
          <a:p>
            <a:endParaRPr lang="en-US" sz="1200" dirty="0">
              <a:solidFill>
                <a:srgbClr val="000000"/>
              </a:solidFill>
            </a:endParaRPr>
          </a:p>
        </p:txBody>
      </p:sp>
      <p:grpSp>
        <p:nvGrpSpPr>
          <p:cNvPr id="3" name="Group 42"/>
          <p:cNvGrpSpPr/>
          <p:nvPr/>
        </p:nvGrpSpPr>
        <p:grpSpPr>
          <a:xfrm>
            <a:off x="1276066" y="3562630"/>
            <a:ext cx="6401266" cy="549625"/>
            <a:chOff x="177420" y="3047604"/>
            <a:chExt cx="8535021" cy="732833"/>
          </a:xfrm>
        </p:grpSpPr>
        <p:sp>
          <p:nvSpPr>
            <p:cNvPr id="4" name="AutoShape 4"/>
            <p:cNvSpPr>
              <a:spLocks noChangeArrowheads="1"/>
            </p:cNvSpPr>
            <p:nvPr/>
          </p:nvSpPr>
          <p:spPr bwMode="gray">
            <a:xfrm>
              <a:off x="177420" y="3047604"/>
              <a:ext cx="8535021" cy="732833"/>
            </a:xfrm>
            <a:prstGeom prst="homePlate">
              <a:avLst>
                <a:gd name="adj" fmla="val 31384"/>
              </a:avLst>
            </a:prstGeom>
            <a:gradFill>
              <a:gsLst>
                <a:gs pos="0">
                  <a:srgbClr val="FAEDBF"/>
                </a:gs>
                <a:gs pos="50000">
                  <a:srgbClr val="F5DB7E"/>
                </a:gs>
                <a:gs pos="100000">
                  <a:srgbClr val="EBB7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Line 68"/>
            <p:cNvSpPr>
              <a:spLocks noChangeShapeType="1"/>
            </p:cNvSpPr>
            <p:nvPr/>
          </p:nvSpPr>
          <p:spPr bwMode="gray">
            <a:xfrm>
              <a:off x="494838" y="3385662"/>
              <a:ext cx="8210479" cy="0"/>
            </a:xfrm>
            <a:prstGeom prst="line">
              <a:avLst/>
            </a:prstGeom>
            <a:noFill/>
            <a:ln w="19050">
              <a:solidFill>
                <a:srgbClr val="00338D"/>
              </a:solidFill>
              <a:round/>
              <a:headEnd type="none" w="sm" len="sm"/>
              <a:tailEnd type="none" w="med" len="med"/>
            </a:ln>
            <a:effectLst/>
          </p:spPr>
          <p:txBody>
            <a:bodyPr lIns="40500" tIns="40500" rIns="40500" bIns="40500"/>
            <a:lstStyle/>
            <a:p>
              <a:endParaRPr lang="en-GB" dirty="0">
                <a:solidFill>
                  <a:srgbClr val="000000"/>
                </a:solidFill>
                <a:cs typeface="Arial" pitchFamily="34" charset="0"/>
              </a:endParaRPr>
            </a:p>
          </p:txBody>
        </p:sp>
        <p:grpSp>
          <p:nvGrpSpPr>
            <p:cNvPr id="6" name="Group 271"/>
            <p:cNvGrpSpPr/>
            <p:nvPr/>
          </p:nvGrpSpPr>
          <p:grpSpPr bwMode="gray">
            <a:xfrm>
              <a:off x="2923246" y="3388276"/>
              <a:ext cx="444566" cy="351606"/>
              <a:chOff x="354532" y="2679171"/>
              <a:chExt cx="444566" cy="195997"/>
            </a:xfrm>
          </p:grpSpPr>
          <p:sp>
            <p:nvSpPr>
              <p:cNvPr id="39" name="Rectangle 38"/>
              <p:cNvSpPr>
                <a:spLocks noChangeArrowheads="1"/>
              </p:cNvSpPr>
              <p:nvPr>
                <p:custDataLst>
                  <p:tags r:id="rId4"/>
                </p:custDataLst>
              </p:nvPr>
            </p:nvSpPr>
            <p:spPr bwMode="gray">
              <a:xfrm>
                <a:off x="354532" y="2772554"/>
                <a:ext cx="444566" cy="102614"/>
              </a:xfrm>
              <a:prstGeom prst="rect">
                <a:avLst/>
              </a:prstGeom>
              <a:noFill/>
              <a:ln w="12699">
                <a:noFill/>
                <a:miter lim="800000"/>
                <a:headEnd type="none" w="sm" len="sm"/>
                <a:tailEnd type="none" w="sm" len="sm"/>
              </a:ln>
              <a:effectLst/>
            </p:spPr>
            <p:txBody>
              <a:bodyPr wrap="none" lIns="0" tIns="27000" rIns="0" bIns="0">
                <a:spAutoFit/>
              </a:bodyPr>
              <a:lstStyle/>
              <a:p>
                <a:pPr defTabSz="571500" eaLnBrk="0" hangingPunct="0">
                  <a:lnSpc>
                    <a:spcPct val="80000"/>
                  </a:lnSpc>
                </a:pPr>
                <a:r>
                  <a:rPr lang="en-GB" sz="900" b="1" dirty="0">
                    <a:solidFill>
                      <a:srgbClr val="000000"/>
                    </a:solidFill>
                  </a:rPr>
                  <a:t>3/1/X2</a:t>
                </a:r>
              </a:p>
            </p:txBody>
          </p:sp>
          <p:sp>
            <p:nvSpPr>
              <p:cNvPr id="40" name="Line 70"/>
              <p:cNvSpPr>
                <a:spLocks noChangeShapeType="1"/>
              </p:cNvSpPr>
              <p:nvPr/>
            </p:nvSpPr>
            <p:spPr bwMode="gray">
              <a:xfrm>
                <a:off x="524450" y="2679171"/>
                <a:ext cx="0" cy="72000"/>
              </a:xfrm>
              <a:prstGeom prst="line">
                <a:avLst/>
              </a:prstGeom>
              <a:noFill/>
              <a:ln w="19050">
                <a:solidFill>
                  <a:srgbClr val="00338D"/>
                </a:solidFill>
                <a:round/>
                <a:headEnd type="none" w="sm" len="sm"/>
                <a:tailEnd type="none" w="sm" len="sm"/>
              </a:ln>
              <a:effectLst/>
            </p:spPr>
            <p:txBody>
              <a:bodyPr lIns="40500" tIns="40500" rIns="40500" bIns="40500"/>
              <a:lstStyle/>
              <a:p>
                <a:endParaRPr lang="en-GB" dirty="0">
                  <a:solidFill>
                    <a:srgbClr val="000000"/>
                  </a:solidFill>
                  <a:cs typeface="Arial" pitchFamily="34" charset="0"/>
                </a:endParaRPr>
              </a:p>
            </p:txBody>
          </p:sp>
        </p:grpSp>
        <p:grpSp>
          <p:nvGrpSpPr>
            <p:cNvPr id="7" name="Group 283"/>
            <p:cNvGrpSpPr/>
            <p:nvPr/>
          </p:nvGrpSpPr>
          <p:grpSpPr bwMode="gray">
            <a:xfrm>
              <a:off x="7623900" y="3401927"/>
              <a:ext cx="444566" cy="337958"/>
              <a:chOff x="368158" y="2679171"/>
              <a:chExt cx="444566" cy="188389"/>
            </a:xfrm>
          </p:grpSpPr>
          <p:sp>
            <p:nvSpPr>
              <p:cNvPr id="35" name="Rectangle 34"/>
              <p:cNvSpPr>
                <a:spLocks noChangeArrowheads="1"/>
              </p:cNvSpPr>
              <p:nvPr>
                <p:custDataLst>
                  <p:tags r:id="rId3"/>
                </p:custDataLst>
              </p:nvPr>
            </p:nvSpPr>
            <p:spPr bwMode="gray">
              <a:xfrm>
                <a:off x="368158" y="2764946"/>
                <a:ext cx="444566" cy="102614"/>
              </a:xfrm>
              <a:prstGeom prst="rect">
                <a:avLst/>
              </a:prstGeom>
              <a:noFill/>
              <a:ln w="12699">
                <a:noFill/>
                <a:miter lim="800000"/>
                <a:headEnd type="none" w="sm" len="sm"/>
                <a:tailEnd type="none" w="sm" len="sm"/>
              </a:ln>
              <a:effectLst/>
            </p:spPr>
            <p:txBody>
              <a:bodyPr wrap="none" lIns="0" tIns="27000" rIns="0" bIns="0">
                <a:spAutoFit/>
              </a:bodyPr>
              <a:lstStyle/>
              <a:p>
                <a:pPr defTabSz="571500" eaLnBrk="0" hangingPunct="0">
                  <a:lnSpc>
                    <a:spcPct val="80000"/>
                  </a:lnSpc>
                </a:pPr>
                <a:r>
                  <a:rPr lang="en-GB" sz="900" b="1" dirty="0">
                    <a:solidFill>
                      <a:srgbClr val="000000"/>
                    </a:solidFill>
                  </a:rPr>
                  <a:t>3/1/X3</a:t>
                </a:r>
              </a:p>
            </p:txBody>
          </p:sp>
          <p:sp>
            <p:nvSpPr>
              <p:cNvPr id="36" name="Line 70"/>
              <p:cNvSpPr>
                <a:spLocks noChangeShapeType="1"/>
              </p:cNvSpPr>
              <p:nvPr/>
            </p:nvSpPr>
            <p:spPr bwMode="gray">
              <a:xfrm>
                <a:off x="538076" y="2679171"/>
                <a:ext cx="0" cy="72000"/>
              </a:xfrm>
              <a:prstGeom prst="line">
                <a:avLst/>
              </a:prstGeom>
              <a:noFill/>
              <a:ln w="19050">
                <a:solidFill>
                  <a:srgbClr val="00338D"/>
                </a:solidFill>
                <a:round/>
                <a:headEnd type="none" w="sm" len="sm"/>
                <a:tailEnd type="none" w="sm" len="sm"/>
              </a:ln>
              <a:effectLst/>
            </p:spPr>
            <p:txBody>
              <a:bodyPr lIns="40500" tIns="40500" rIns="40500" bIns="40500"/>
              <a:lstStyle/>
              <a:p>
                <a:endParaRPr lang="en-GB" dirty="0">
                  <a:solidFill>
                    <a:srgbClr val="000000"/>
                  </a:solidFill>
                  <a:cs typeface="Arial" pitchFamily="34" charset="0"/>
                </a:endParaRPr>
              </a:p>
            </p:txBody>
          </p:sp>
        </p:grpSp>
        <p:grpSp>
          <p:nvGrpSpPr>
            <p:cNvPr id="8" name="Group 283"/>
            <p:cNvGrpSpPr/>
            <p:nvPr/>
          </p:nvGrpSpPr>
          <p:grpSpPr bwMode="gray">
            <a:xfrm>
              <a:off x="5729127" y="3390523"/>
              <a:ext cx="615553" cy="351612"/>
              <a:chOff x="368158" y="2694379"/>
              <a:chExt cx="615553" cy="196001"/>
            </a:xfrm>
          </p:grpSpPr>
          <p:sp>
            <p:nvSpPr>
              <p:cNvPr id="73" name="Rectangle 72"/>
              <p:cNvSpPr>
                <a:spLocks noChangeArrowheads="1"/>
              </p:cNvSpPr>
              <p:nvPr>
                <p:custDataLst>
                  <p:tags r:id="rId2"/>
                </p:custDataLst>
              </p:nvPr>
            </p:nvSpPr>
            <p:spPr bwMode="gray">
              <a:xfrm>
                <a:off x="368158" y="2787765"/>
                <a:ext cx="615553" cy="102615"/>
              </a:xfrm>
              <a:prstGeom prst="rect">
                <a:avLst/>
              </a:prstGeom>
              <a:noFill/>
              <a:ln w="12699">
                <a:noFill/>
                <a:miter lim="800000"/>
                <a:headEnd type="none" w="sm" len="sm"/>
                <a:tailEnd type="none" w="sm" len="sm"/>
              </a:ln>
              <a:effectLst/>
            </p:spPr>
            <p:txBody>
              <a:bodyPr wrap="none" lIns="0" tIns="27000" rIns="0" bIns="0">
                <a:spAutoFit/>
              </a:bodyPr>
              <a:lstStyle/>
              <a:p>
                <a:pPr defTabSz="571500" eaLnBrk="0" hangingPunct="0">
                  <a:lnSpc>
                    <a:spcPct val="80000"/>
                  </a:lnSpc>
                </a:pPr>
                <a:r>
                  <a:rPr lang="en-GB" sz="900" b="1" dirty="0">
                    <a:solidFill>
                      <a:srgbClr val="000000"/>
                    </a:solidFill>
                  </a:rPr>
                  <a:t>12/31/X2</a:t>
                </a:r>
              </a:p>
            </p:txBody>
          </p:sp>
          <p:sp>
            <p:nvSpPr>
              <p:cNvPr id="74" name="Line 70"/>
              <p:cNvSpPr>
                <a:spLocks noChangeShapeType="1"/>
              </p:cNvSpPr>
              <p:nvPr/>
            </p:nvSpPr>
            <p:spPr bwMode="gray">
              <a:xfrm>
                <a:off x="538076" y="2694379"/>
                <a:ext cx="0" cy="72000"/>
              </a:xfrm>
              <a:prstGeom prst="line">
                <a:avLst/>
              </a:prstGeom>
              <a:noFill/>
              <a:ln w="19050">
                <a:solidFill>
                  <a:srgbClr val="00338D"/>
                </a:solidFill>
                <a:round/>
                <a:headEnd type="none" w="sm" len="sm"/>
                <a:tailEnd type="none" w="sm" len="sm"/>
              </a:ln>
              <a:effectLst/>
            </p:spPr>
            <p:txBody>
              <a:bodyPr lIns="40500" tIns="40500" rIns="40500" bIns="40500"/>
              <a:lstStyle/>
              <a:p>
                <a:endParaRPr lang="en-GB" dirty="0">
                  <a:solidFill>
                    <a:srgbClr val="000000"/>
                  </a:solidFill>
                  <a:cs typeface="Arial" pitchFamily="34" charset="0"/>
                </a:endParaRPr>
              </a:p>
            </p:txBody>
          </p:sp>
        </p:grpSp>
        <p:grpSp>
          <p:nvGrpSpPr>
            <p:cNvPr id="9" name="Group 268"/>
            <p:cNvGrpSpPr/>
            <p:nvPr/>
          </p:nvGrpSpPr>
          <p:grpSpPr bwMode="gray">
            <a:xfrm>
              <a:off x="585940" y="3390548"/>
              <a:ext cx="615553" cy="351606"/>
              <a:chOff x="385791" y="2694385"/>
              <a:chExt cx="615553" cy="195997"/>
            </a:xfrm>
          </p:grpSpPr>
          <p:sp>
            <p:nvSpPr>
              <p:cNvPr id="82" name="Rectangle 81"/>
              <p:cNvSpPr>
                <a:spLocks noChangeArrowheads="1"/>
              </p:cNvSpPr>
              <p:nvPr>
                <p:custDataLst>
                  <p:tags r:id="rId1"/>
                </p:custDataLst>
              </p:nvPr>
            </p:nvSpPr>
            <p:spPr bwMode="gray">
              <a:xfrm>
                <a:off x="385791" y="2787768"/>
                <a:ext cx="615553" cy="102614"/>
              </a:xfrm>
              <a:prstGeom prst="rect">
                <a:avLst/>
              </a:prstGeom>
              <a:noFill/>
              <a:ln w="12699">
                <a:noFill/>
                <a:miter lim="800000"/>
                <a:headEnd type="none" w="sm" len="sm"/>
                <a:tailEnd type="none" w="sm" len="sm"/>
              </a:ln>
              <a:effectLst/>
            </p:spPr>
            <p:txBody>
              <a:bodyPr wrap="none" lIns="0" tIns="27000" rIns="0" bIns="0">
                <a:spAutoFit/>
              </a:bodyPr>
              <a:lstStyle/>
              <a:p>
                <a:pPr defTabSz="571500" eaLnBrk="0" hangingPunct="0">
                  <a:lnSpc>
                    <a:spcPct val="80000"/>
                  </a:lnSpc>
                </a:pPr>
                <a:r>
                  <a:rPr lang="en-GB" sz="900" b="1" dirty="0">
                    <a:solidFill>
                      <a:srgbClr val="000000"/>
                    </a:solidFill>
                  </a:rPr>
                  <a:t>12/31/X1</a:t>
                </a:r>
              </a:p>
            </p:txBody>
          </p:sp>
          <p:sp>
            <p:nvSpPr>
              <p:cNvPr id="83" name="Line 70"/>
              <p:cNvSpPr>
                <a:spLocks noChangeShapeType="1"/>
              </p:cNvSpPr>
              <p:nvPr/>
            </p:nvSpPr>
            <p:spPr bwMode="gray">
              <a:xfrm>
                <a:off x="555709" y="2694385"/>
                <a:ext cx="0" cy="72000"/>
              </a:xfrm>
              <a:prstGeom prst="line">
                <a:avLst/>
              </a:prstGeom>
              <a:noFill/>
              <a:ln w="19050">
                <a:solidFill>
                  <a:srgbClr val="00338D"/>
                </a:solidFill>
                <a:round/>
                <a:headEnd type="none" w="sm" len="sm"/>
                <a:tailEnd type="none" w="sm" len="sm"/>
              </a:ln>
              <a:effectLst/>
            </p:spPr>
            <p:txBody>
              <a:bodyPr lIns="40500" tIns="40500" rIns="40500" bIns="40500"/>
              <a:lstStyle/>
              <a:p>
                <a:endParaRPr lang="en-GB" dirty="0">
                  <a:solidFill>
                    <a:srgbClr val="000000"/>
                  </a:solidFill>
                  <a:cs typeface="Arial" pitchFamily="34" charset="0"/>
                </a:endParaRPr>
              </a:p>
            </p:txBody>
          </p:sp>
        </p:grpSp>
      </p:grpSp>
      <p:grpSp>
        <p:nvGrpSpPr>
          <p:cNvPr id="10" name="Group 44"/>
          <p:cNvGrpSpPr/>
          <p:nvPr/>
        </p:nvGrpSpPr>
        <p:grpSpPr>
          <a:xfrm>
            <a:off x="1194177" y="4122489"/>
            <a:ext cx="1044055" cy="1361365"/>
            <a:chOff x="68234" y="3780435"/>
            <a:chExt cx="1392073" cy="1815153"/>
          </a:xfrm>
        </p:grpSpPr>
        <p:sp>
          <p:nvSpPr>
            <p:cNvPr id="84" name="Rounded Rectangle 83"/>
            <p:cNvSpPr>
              <a:spLocks/>
            </p:cNvSpPr>
            <p:nvPr/>
          </p:nvSpPr>
          <p:spPr>
            <a:xfrm>
              <a:off x="68234" y="4189869"/>
              <a:ext cx="1392073" cy="1405719"/>
            </a:xfrm>
            <a:prstGeom prst="roundRect">
              <a:avLst/>
            </a:prstGeom>
            <a:solidFill>
              <a:srgbClr val="E5EAF3"/>
            </a:solidFill>
            <a:ln w="6350">
              <a:solidFill>
                <a:srgbClr val="00338D"/>
              </a:solidFill>
            </a:ln>
          </p:spPr>
          <p:txBody>
            <a:bodyPr wrap="square" lIns="0" tIns="0" rIns="0" bIns="0" anchor="ctr">
              <a:noAutofit/>
            </a:bodyPr>
            <a:lstStyle/>
            <a:p>
              <a:pPr algn="ctr" defTabSz="571500">
                <a:spcBef>
                  <a:spcPts val="450"/>
                </a:spcBef>
              </a:pPr>
              <a:r>
                <a:rPr lang="en-GB" sz="1200" b="1" dirty="0">
                  <a:solidFill>
                    <a:srgbClr val="00338D"/>
                  </a:solidFill>
                  <a:cs typeface="Arial" charset="0"/>
                </a:rPr>
                <a:t>Balance Sheet Date </a:t>
              </a:r>
            </a:p>
          </p:txBody>
        </p:sp>
        <p:sp>
          <p:nvSpPr>
            <p:cNvPr id="85" name="Line 64"/>
            <p:cNvSpPr>
              <a:spLocks noChangeShapeType="1"/>
            </p:cNvSpPr>
            <p:nvPr/>
          </p:nvSpPr>
          <p:spPr bwMode="gray">
            <a:xfrm flipV="1">
              <a:off x="750625" y="3780435"/>
              <a:ext cx="1" cy="395784"/>
            </a:xfrm>
            <a:prstGeom prst="line">
              <a:avLst/>
            </a:prstGeom>
            <a:noFill/>
            <a:ln w="12700">
              <a:solidFill>
                <a:srgbClr val="00338D"/>
              </a:solidFill>
              <a:round/>
              <a:headEnd type="none" w="sm" len="sm"/>
              <a:tailEnd type="oval" w="med" len="med"/>
            </a:ln>
            <a:effectLst/>
          </p:spPr>
          <p:txBody>
            <a:bodyPr lIns="40500" tIns="40500" rIns="40500" bIns="40500" anchor="b"/>
            <a:lstStyle/>
            <a:p>
              <a:endParaRPr lang="en-GB" dirty="0">
                <a:solidFill>
                  <a:srgbClr val="000000"/>
                </a:solidFill>
                <a:cs typeface="Arial" pitchFamily="34" charset="0"/>
              </a:endParaRPr>
            </a:p>
          </p:txBody>
        </p:sp>
      </p:grpSp>
      <p:grpSp>
        <p:nvGrpSpPr>
          <p:cNvPr id="11" name="Group 45"/>
          <p:cNvGrpSpPr/>
          <p:nvPr/>
        </p:nvGrpSpPr>
        <p:grpSpPr>
          <a:xfrm>
            <a:off x="6426985" y="1617062"/>
            <a:ext cx="1122758" cy="1921973"/>
            <a:chOff x="7045312" y="1013083"/>
            <a:chExt cx="1497011" cy="2562630"/>
          </a:xfrm>
        </p:grpSpPr>
        <p:sp>
          <p:nvSpPr>
            <p:cNvPr id="33" name="Rounded Rectangle 32"/>
            <p:cNvSpPr>
              <a:spLocks/>
            </p:cNvSpPr>
            <p:nvPr/>
          </p:nvSpPr>
          <p:spPr>
            <a:xfrm>
              <a:off x="7045312" y="1013083"/>
              <a:ext cx="1497011" cy="903021"/>
            </a:xfrm>
            <a:prstGeom prst="roundRect">
              <a:avLst/>
            </a:prstGeom>
            <a:solidFill>
              <a:srgbClr val="E5EAF3"/>
            </a:solidFill>
            <a:ln w="6350">
              <a:solidFill>
                <a:srgbClr val="00338D"/>
              </a:solidFill>
            </a:ln>
          </p:spPr>
          <p:txBody>
            <a:bodyPr wrap="square" lIns="0" tIns="0" rIns="0" bIns="0" anchor="ctr">
              <a:noAutofit/>
            </a:bodyPr>
            <a:lstStyle/>
            <a:p>
              <a:pPr algn="ctr" defTabSz="571500">
                <a:spcBef>
                  <a:spcPts val="450"/>
                </a:spcBef>
              </a:pPr>
              <a:r>
                <a:rPr lang="en-GB" sz="1200" b="1" dirty="0">
                  <a:solidFill>
                    <a:srgbClr val="00338D"/>
                  </a:solidFill>
                  <a:cs typeface="Arial" charset="0"/>
                </a:rPr>
                <a:t>One year from date of issuance</a:t>
              </a:r>
              <a:endParaRPr lang="en-GB" sz="1200" b="1" dirty="0">
                <a:solidFill>
                  <a:srgbClr val="000000"/>
                </a:solidFill>
                <a:cs typeface="Arial" charset="0"/>
              </a:endParaRPr>
            </a:p>
          </p:txBody>
        </p:sp>
        <p:sp>
          <p:nvSpPr>
            <p:cNvPr id="34" name="Line 64"/>
            <p:cNvSpPr>
              <a:spLocks noChangeShapeType="1"/>
            </p:cNvSpPr>
            <p:nvPr/>
          </p:nvSpPr>
          <p:spPr bwMode="gray">
            <a:xfrm rot="10800000" flipH="1" flipV="1">
              <a:off x="7797127" y="1746913"/>
              <a:ext cx="0" cy="1828800"/>
            </a:xfrm>
            <a:prstGeom prst="line">
              <a:avLst/>
            </a:prstGeom>
            <a:noFill/>
            <a:ln w="12700">
              <a:solidFill>
                <a:srgbClr val="00338D"/>
              </a:solidFill>
              <a:round/>
              <a:headEnd type="none" w="sm" len="sm"/>
              <a:tailEnd type="oval" w="med" len="med"/>
            </a:ln>
            <a:effectLst/>
          </p:spPr>
          <p:txBody>
            <a:bodyPr lIns="40500" tIns="40500" rIns="40500" bIns="40500" anchor="b"/>
            <a:lstStyle/>
            <a:p>
              <a:endParaRPr lang="en-GB" dirty="0">
                <a:solidFill>
                  <a:srgbClr val="000000"/>
                </a:solidFill>
                <a:cs typeface="Arial" pitchFamily="34" charset="0"/>
              </a:endParaRPr>
            </a:p>
          </p:txBody>
        </p:sp>
      </p:grpSp>
      <p:sp>
        <p:nvSpPr>
          <p:cNvPr id="37" name="Right Arrow 36"/>
          <p:cNvSpPr/>
          <p:nvPr/>
        </p:nvSpPr>
        <p:spPr>
          <a:xfrm>
            <a:off x="1685498" y="3262669"/>
            <a:ext cx="3858905" cy="296839"/>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FFFFFF"/>
                </a:solidFill>
              </a:rPr>
              <a:t>Look-forward period under auditing standards</a:t>
            </a:r>
          </a:p>
        </p:txBody>
      </p:sp>
      <p:sp>
        <p:nvSpPr>
          <p:cNvPr id="38" name="Right Arrow 37"/>
          <p:cNvSpPr/>
          <p:nvPr/>
        </p:nvSpPr>
        <p:spPr>
          <a:xfrm>
            <a:off x="3494347" y="2297441"/>
            <a:ext cx="3481907" cy="31731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FFFFFF"/>
                </a:solidFill>
              </a:rPr>
              <a:t>Look-forward period under accounting standard</a:t>
            </a:r>
          </a:p>
        </p:txBody>
      </p:sp>
      <p:grpSp>
        <p:nvGrpSpPr>
          <p:cNvPr id="12" name="Group 43"/>
          <p:cNvGrpSpPr/>
          <p:nvPr/>
        </p:nvGrpSpPr>
        <p:grpSpPr>
          <a:xfrm>
            <a:off x="2916958" y="4112254"/>
            <a:ext cx="1122780" cy="1392073"/>
            <a:chOff x="2365277" y="3766788"/>
            <a:chExt cx="1497040" cy="1856097"/>
          </a:xfrm>
        </p:grpSpPr>
        <p:sp>
          <p:nvSpPr>
            <p:cNvPr id="67" name="Rounded Rectangle 66"/>
            <p:cNvSpPr>
              <a:spLocks/>
            </p:cNvSpPr>
            <p:nvPr/>
          </p:nvSpPr>
          <p:spPr>
            <a:xfrm>
              <a:off x="2365277" y="4217167"/>
              <a:ext cx="1497040" cy="1405718"/>
            </a:xfrm>
            <a:prstGeom prst="roundRect">
              <a:avLst/>
            </a:prstGeom>
            <a:solidFill>
              <a:srgbClr val="E5EAF3"/>
            </a:solidFill>
            <a:ln w="6350">
              <a:solidFill>
                <a:srgbClr val="00338D"/>
              </a:solidFill>
            </a:ln>
          </p:spPr>
          <p:txBody>
            <a:bodyPr wrap="square" lIns="0" tIns="0" rIns="0" bIns="0" anchor="ctr">
              <a:noAutofit/>
            </a:bodyPr>
            <a:lstStyle/>
            <a:p>
              <a:pPr algn="ctr" defTabSz="571500"/>
              <a:r>
                <a:rPr lang="en-GB" sz="1200" b="1" dirty="0">
                  <a:solidFill>
                    <a:srgbClr val="00338D"/>
                  </a:solidFill>
                  <a:cs typeface="Arial" charset="0"/>
                </a:rPr>
                <a:t>Financial Statement Issuance Date =</a:t>
              </a:r>
            </a:p>
            <a:p>
              <a:pPr algn="ctr" defTabSz="571500"/>
              <a:r>
                <a:rPr lang="en-GB" sz="1200" b="1" dirty="0">
                  <a:solidFill>
                    <a:srgbClr val="00338D"/>
                  </a:solidFill>
                  <a:cs typeface="Arial" charset="0"/>
                </a:rPr>
                <a:t>Assessment Date</a:t>
              </a:r>
              <a:endParaRPr lang="en-GB" sz="1200" b="1" dirty="0">
                <a:solidFill>
                  <a:srgbClr val="000000"/>
                </a:solidFill>
                <a:cs typeface="Arial" charset="0"/>
              </a:endParaRPr>
            </a:p>
          </p:txBody>
        </p:sp>
        <p:sp>
          <p:nvSpPr>
            <p:cNvPr id="64" name="Line 64"/>
            <p:cNvSpPr>
              <a:spLocks noChangeShapeType="1"/>
            </p:cNvSpPr>
            <p:nvPr/>
          </p:nvSpPr>
          <p:spPr bwMode="gray">
            <a:xfrm flipV="1">
              <a:off x="3099178" y="3766788"/>
              <a:ext cx="12509" cy="450369"/>
            </a:xfrm>
            <a:prstGeom prst="line">
              <a:avLst/>
            </a:prstGeom>
            <a:noFill/>
            <a:ln w="12700">
              <a:solidFill>
                <a:srgbClr val="00338D"/>
              </a:solidFill>
              <a:round/>
              <a:headEnd type="none" w="sm" len="sm"/>
              <a:tailEnd type="oval" w="med" len="med"/>
            </a:ln>
            <a:effectLst/>
          </p:spPr>
          <p:txBody>
            <a:bodyPr lIns="40500" tIns="40500" rIns="40500" bIns="40500" anchor="b"/>
            <a:lstStyle/>
            <a:p>
              <a:endParaRPr lang="en-GB" dirty="0">
                <a:solidFill>
                  <a:srgbClr val="000000"/>
                </a:solidFill>
                <a:cs typeface="Arial" pitchFamily="34" charset="0"/>
              </a:endParaRPr>
            </a:p>
          </p:txBody>
        </p:sp>
      </p:grpSp>
      <p:grpSp>
        <p:nvGrpSpPr>
          <p:cNvPr id="13" name="Group 46"/>
          <p:cNvGrpSpPr/>
          <p:nvPr/>
        </p:nvGrpSpPr>
        <p:grpSpPr>
          <a:xfrm>
            <a:off x="5013593" y="2597351"/>
            <a:ext cx="1124487" cy="941684"/>
            <a:chOff x="5160791" y="2320135"/>
            <a:chExt cx="1499316" cy="1255578"/>
          </a:xfrm>
        </p:grpSpPr>
        <p:sp>
          <p:nvSpPr>
            <p:cNvPr id="56" name="Rounded Rectangle 55"/>
            <p:cNvSpPr>
              <a:spLocks/>
            </p:cNvSpPr>
            <p:nvPr/>
          </p:nvSpPr>
          <p:spPr>
            <a:xfrm>
              <a:off x="5160791" y="2320135"/>
              <a:ext cx="1499316" cy="859807"/>
            </a:xfrm>
            <a:prstGeom prst="roundRect">
              <a:avLst/>
            </a:prstGeom>
            <a:solidFill>
              <a:srgbClr val="E5EAF3"/>
            </a:solidFill>
            <a:ln w="6350">
              <a:solidFill>
                <a:srgbClr val="00338D"/>
              </a:solidFill>
            </a:ln>
          </p:spPr>
          <p:txBody>
            <a:bodyPr wrap="square" lIns="0" tIns="0" rIns="0" bIns="0" anchor="ctr">
              <a:noAutofit/>
            </a:bodyPr>
            <a:lstStyle/>
            <a:p>
              <a:pPr algn="ctr" defTabSz="571500">
                <a:spcBef>
                  <a:spcPts val="450"/>
                </a:spcBef>
              </a:pPr>
              <a:r>
                <a:rPr lang="en-GB" sz="1200" b="1" dirty="0">
                  <a:solidFill>
                    <a:srgbClr val="00338D"/>
                  </a:solidFill>
                  <a:cs typeface="Arial" charset="0"/>
                </a:rPr>
                <a:t>One year from balance sheet date</a:t>
              </a:r>
              <a:endParaRPr lang="en-GB" sz="1200" b="1" dirty="0">
                <a:solidFill>
                  <a:srgbClr val="000000"/>
                </a:solidFill>
                <a:cs typeface="Arial" charset="0"/>
              </a:endParaRPr>
            </a:p>
          </p:txBody>
        </p:sp>
        <p:sp>
          <p:nvSpPr>
            <p:cNvPr id="78" name="Line 64"/>
            <p:cNvSpPr>
              <a:spLocks noChangeShapeType="1"/>
            </p:cNvSpPr>
            <p:nvPr/>
          </p:nvSpPr>
          <p:spPr bwMode="gray">
            <a:xfrm rot="10800000" flipH="1" flipV="1">
              <a:off x="5897783" y="3179935"/>
              <a:ext cx="0" cy="395778"/>
            </a:xfrm>
            <a:prstGeom prst="line">
              <a:avLst/>
            </a:prstGeom>
            <a:noFill/>
            <a:ln w="12700">
              <a:solidFill>
                <a:srgbClr val="00338D"/>
              </a:solidFill>
              <a:round/>
              <a:headEnd type="none" w="sm" len="sm"/>
              <a:tailEnd type="oval" w="med" len="med"/>
            </a:ln>
            <a:effectLst/>
          </p:spPr>
          <p:txBody>
            <a:bodyPr lIns="40500" tIns="40500" rIns="40500" bIns="40500" anchor="b"/>
            <a:lstStyle/>
            <a:p>
              <a:endParaRPr lang="en-GB" dirty="0">
                <a:solidFill>
                  <a:srgbClr val="000000"/>
                </a:solidFill>
                <a:cs typeface="Arial" pitchFamily="34" charset="0"/>
              </a:endParaRPr>
            </a:p>
          </p:txBody>
        </p:sp>
      </p:grpSp>
    </p:spTree>
    <p:extLst>
      <p:ext uri="{BB962C8B-B14F-4D97-AF65-F5344CB8AC3E}">
        <p14:creationId xmlns:p14="http://schemas.microsoft.com/office/powerpoint/2010/main" val="2821921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t>Going </a:t>
            </a:r>
            <a:r>
              <a:rPr lang="en-US" dirty="0" smtClean="0"/>
              <a:t>Concern</a:t>
            </a:r>
            <a:br>
              <a:rPr lang="en-US" dirty="0" smtClean="0"/>
            </a:br>
            <a:r>
              <a:rPr lang="en-US" sz="2800" dirty="0" smtClean="0"/>
              <a:t>Management’s </a:t>
            </a:r>
            <a:r>
              <a:rPr lang="en-US" sz="2800" dirty="0"/>
              <a:t>Plans</a:t>
            </a:r>
          </a:p>
        </p:txBody>
      </p:sp>
      <p:graphicFrame>
        <p:nvGraphicFramePr>
          <p:cNvPr id="4" name="Diagram 3"/>
          <p:cNvGraphicFramePr/>
          <p:nvPr>
            <p:extLst/>
          </p:nvPr>
        </p:nvGraphicFramePr>
        <p:xfrm>
          <a:off x="1344707" y="1655017"/>
          <a:ext cx="6427694" cy="3787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687798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t>Going </a:t>
            </a:r>
            <a:r>
              <a:rPr lang="en-US" dirty="0" smtClean="0"/>
              <a:t>Concern</a:t>
            </a:r>
            <a:r>
              <a:rPr lang="en-US" dirty="0" smtClean="0"/>
              <a:t/>
            </a:r>
            <a:br>
              <a:rPr lang="en-US" dirty="0" smtClean="0"/>
            </a:br>
            <a:r>
              <a:rPr lang="en-US" sz="2800" dirty="0" smtClean="0"/>
              <a:t>Disclosures</a:t>
            </a:r>
            <a:endParaRPr lang="en-US" sz="2800" dirty="0"/>
          </a:p>
        </p:txBody>
      </p:sp>
      <p:graphicFrame>
        <p:nvGraphicFramePr>
          <p:cNvPr id="4" name="Diagram 3"/>
          <p:cNvGraphicFramePr/>
          <p:nvPr>
            <p:extLst/>
          </p:nvPr>
        </p:nvGraphicFramePr>
        <p:xfrm>
          <a:off x="1196790" y="1589471"/>
          <a:ext cx="6804211" cy="4136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0126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197" y="1406068"/>
            <a:ext cx="8385559" cy="1433285"/>
          </a:xfrm>
        </p:spPr>
        <p:txBody>
          <a:bodyPr>
            <a:noAutofit/>
          </a:bodyPr>
          <a:lstStyle/>
          <a:p>
            <a:r>
              <a:rPr lang="en-US" sz="2400" dirty="0" smtClean="0"/>
              <a:t>ASU 2014-17, Pushdown Accounting (a consensus of the EITF)</a:t>
            </a:r>
            <a:endParaRPr lang="en-US" sz="2400" dirty="0"/>
          </a:p>
        </p:txBody>
      </p:sp>
      <p:sp>
        <p:nvSpPr>
          <p:cNvPr id="3" name="Slide Number Placeholder 2"/>
          <p:cNvSpPr>
            <a:spLocks noGrp="1"/>
          </p:cNvSpPr>
          <p:nvPr>
            <p:ph type="sldNum" sz="quarter" idx="4"/>
          </p:nvPr>
        </p:nvSpPr>
        <p:spPr/>
        <p:txBody>
          <a:bodyPr/>
          <a:lstStyle/>
          <a:p>
            <a:pPr>
              <a:defRPr/>
            </a:pPr>
            <a:fld id="{B8C3CD40-D32D-4A66-9ED6-B023972553E0}" type="slidenum">
              <a:rPr lang="en-US" smtClean="0"/>
              <a:pPr>
                <a:defRPr/>
              </a:pPr>
              <a:t>13</a:t>
            </a:fld>
            <a:endParaRPr lang="en-US" dirty="0"/>
          </a:p>
        </p:txBody>
      </p:sp>
    </p:spTree>
    <p:extLst>
      <p:ext uri="{BB962C8B-B14F-4D97-AF65-F5344CB8AC3E}">
        <p14:creationId xmlns:p14="http://schemas.microsoft.com/office/powerpoint/2010/main" val="3785838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smtClean="0"/>
              <a:t>Pushdown </a:t>
            </a:r>
            <a:r>
              <a:rPr lang="en-US" sz="4000" dirty="0" smtClean="0"/>
              <a:t>Accounting</a:t>
            </a:r>
            <a:r>
              <a:rPr lang="en-US" dirty="0" smtClean="0"/>
              <a:t/>
            </a:r>
            <a:br>
              <a:rPr lang="en-US" dirty="0" smtClean="0"/>
            </a:br>
            <a:r>
              <a:rPr lang="en-US" sz="3100" dirty="0" smtClean="0">
                <a:latin typeface="Arial" pitchFamily="34" charset="0"/>
              </a:rPr>
              <a:t>Background</a:t>
            </a:r>
            <a:endParaRPr lang="en-US" sz="3100" dirty="0"/>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128151482"/>
              </p:ext>
            </p:extLst>
          </p:nvPr>
        </p:nvGraphicFramePr>
        <p:xfrm>
          <a:off x="792480" y="1563223"/>
          <a:ext cx="7019881" cy="3794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1125235" y="5402393"/>
            <a:ext cx="6534726" cy="514350"/>
          </a:xfrm>
          <a:prstGeom prst="round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nSpc>
                <a:spcPct val="90000"/>
              </a:lnSpc>
              <a:spcBef>
                <a:spcPts val="486"/>
              </a:spcBef>
              <a:defRPr/>
            </a:pPr>
            <a:r>
              <a:rPr lang="en-US" b="1" dirty="0">
                <a:solidFill>
                  <a:srgbClr val="FFFFFF"/>
                </a:solidFill>
              </a:rPr>
              <a:t>Scope: If a new accounting basis is to be established, at what level of change in ownership should it be required? </a:t>
            </a:r>
          </a:p>
        </p:txBody>
      </p:sp>
    </p:spTree>
    <p:extLst>
      <p:ext uri="{BB962C8B-B14F-4D97-AF65-F5344CB8AC3E}">
        <p14:creationId xmlns:p14="http://schemas.microsoft.com/office/powerpoint/2010/main" val="2658150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smtClean="0">
                <a:latin typeface="Arial" pitchFamily="34" charset="0"/>
              </a:rPr>
              <a:t>Pushdown </a:t>
            </a:r>
            <a:r>
              <a:rPr lang="en-US" sz="4000" dirty="0" smtClean="0">
                <a:latin typeface="Arial" pitchFamily="34" charset="0"/>
              </a:rPr>
              <a:t>Accounting</a:t>
            </a:r>
            <a:r>
              <a:rPr lang="en-US" dirty="0" smtClean="0">
                <a:latin typeface="Arial" pitchFamily="34" charset="0"/>
              </a:rPr>
              <a:t/>
            </a:r>
            <a:br>
              <a:rPr lang="en-US" dirty="0" smtClean="0">
                <a:latin typeface="Arial" pitchFamily="34" charset="0"/>
              </a:rPr>
            </a:br>
            <a:r>
              <a:rPr lang="en-US" sz="3100" dirty="0" smtClean="0">
                <a:latin typeface="Arial" pitchFamily="34" charset="0"/>
              </a:rPr>
              <a:t>Example</a:t>
            </a:r>
            <a:endParaRPr lang="en-US" sz="3100" dirty="0"/>
          </a:p>
        </p:txBody>
      </p:sp>
      <p:cxnSp>
        <p:nvCxnSpPr>
          <p:cNvPr id="6" name="Straight Arrow Connector 5"/>
          <p:cNvCxnSpPr/>
          <p:nvPr/>
        </p:nvCxnSpPr>
        <p:spPr>
          <a:xfrm>
            <a:off x="4108422" y="5566322"/>
            <a:ext cx="651611" cy="0"/>
          </a:xfrm>
          <a:prstGeom prst="straightConnector1">
            <a:avLst/>
          </a:prstGeom>
          <a:ln w="57150">
            <a:solidFill>
              <a:srgbClr val="EBB700"/>
            </a:solidFill>
            <a:tailEnd type="triangle"/>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ph type="body" sz="quarter" idx="10"/>
          </p:nvPr>
        </p:nvSpPr>
        <p:spPr>
          <a:xfrm>
            <a:off x="365760" y="1517468"/>
            <a:ext cx="8300720" cy="3639245"/>
          </a:xfrm>
        </p:spPr>
        <p:txBody>
          <a:bodyPr>
            <a:normAutofit/>
          </a:bodyPr>
          <a:lstStyle/>
          <a:p>
            <a:pPr marL="0" indent="0">
              <a:buClr>
                <a:srgbClr val="002997"/>
              </a:buClr>
              <a:buSzPct val="120000"/>
              <a:buNone/>
            </a:pPr>
            <a:r>
              <a:rPr lang="en-US" sz="1800" dirty="0">
                <a:solidFill>
                  <a:srgbClr val="002997"/>
                </a:solidFill>
              </a:rPr>
              <a:t>Background: </a:t>
            </a:r>
            <a:r>
              <a:rPr lang="en-US" sz="1800" b="0" dirty="0">
                <a:solidFill>
                  <a:schemeClr val="tx1"/>
                </a:solidFill>
              </a:rPr>
              <a:t>Assume Purchase Co. acquires 70% of the voting stock of Little Co. from an unrelated third-party for consideration equal to $50 million and the acquisition results in the generation of goodwill (Little Co. is worth $72 million)</a:t>
            </a:r>
          </a:p>
          <a:p>
            <a:pPr marL="0" indent="0">
              <a:buClr>
                <a:srgbClr val="002997"/>
              </a:buClr>
              <a:buSzPct val="120000"/>
              <a:buNone/>
            </a:pPr>
            <a:r>
              <a:rPr lang="en-US" sz="1800" b="0" dirty="0">
                <a:solidFill>
                  <a:schemeClr val="tx1"/>
                </a:solidFill>
              </a:rPr>
              <a:t>Little Co.’s book equity was $10 million before the acquisition and Little Co. will continue to issue stand-alone financial statements following the acquisition. </a:t>
            </a:r>
          </a:p>
          <a:p>
            <a:pPr marL="501650" lvl="1" indent="-214313">
              <a:buClr>
                <a:srgbClr val="002997"/>
              </a:buClr>
              <a:buSzPct val="120000"/>
              <a:buFont typeface="Arial" panose="020B0604020202020204" pitchFamily="34" charset="0"/>
              <a:buChar char="•"/>
            </a:pPr>
            <a:r>
              <a:rPr lang="en-US" sz="1800" b="0" dirty="0">
                <a:solidFill>
                  <a:schemeClr val="tx1"/>
                </a:solidFill>
              </a:rPr>
              <a:t>If pushdown accounting was applied upon the change in control event, Little Co.  would establish a new basis for its assets and liabilities on its stand-alone financial statements at $72 million.</a:t>
            </a:r>
          </a:p>
        </p:txBody>
      </p:sp>
      <p:sp>
        <p:nvSpPr>
          <p:cNvPr id="8" name="Rounded Rectangle 7"/>
          <p:cNvSpPr/>
          <p:nvPr/>
        </p:nvSpPr>
        <p:spPr>
          <a:xfrm>
            <a:off x="2512016" y="4510495"/>
            <a:ext cx="1559378" cy="1263437"/>
          </a:xfrm>
          <a:prstGeom prst="roundRect">
            <a:avLst/>
          </a:prstGeom>
          <a:solidFill>
            <a:srgbClr val="C84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Purchase Co.</a:t>
            </a:r>
          </a:p>
        </p:txBody>
      </p:sp>
      <p:sp>
        <p:nvSpPr>
          <p:cNvPr id="9" name="Rounded Rectangle 8"/>
          <p:cNvSpPr/>
          <p:nvPr/>
        </p:nvSpPr>
        <p:spPr>
          <a:xfrm>
            <a:off x="4772501" y="4931994"/>
            <a:ext cx="1124631" cy="841937"/>
          </a:xfrm>
          <a:prstGeom prst="roundRect">
            <a:avLst/>
          </a:prstGeom>
          <a:solidFill>
            <a:srgbClr val="002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Little Co.</a:t>
            </a:r>
          </a:p>
        </p:txBody>
      </p:sp>
      <p:sp>
        <p:nvSpPr>
          <p:cNvPr id="10" name="TextBox 9"/>
          <p:cNvSpPr txBox="1"/>
          <p:nvPr/>
        </p:nvSpPr>
        <p:spPr>
          <a:xfrm>
            <a:off x="4046456" y="5210394"/>
            <a:ext cx="800100" cy="276999"/>
          </a:xfrm>
          <a:prstGeom prst="rect">
            <a:avLst/>
          </a:prstGeom>
          <a:noFill/>
        </p:spPr>
        <p:txBody>
          <a:bodyPr wrap="square" lIns="0" tIns="0" rIns="0" bIns="0" rtlCol="0">
            <a:spAutoFit/>
          </a:bodyPr>
          <a:lstStyle/>
          <a:p>
            <a:pPr algn="ctr"/>
            <a:r>
              <a:rPr lang="en-US" sz="900" dirty="0">
                <a:solidFill>
                  <a:srgbClr val="000000"/>
                </a:solidFill>
              </a:rPr>
              <a:t>70% Voting Stock</a:t>
            </a:r>
          </a:p>
        </p:txBody>
      </p:sp>
    </p:spTree>
    <p:extLst>
      <p:ext uri="{BB962C8B-B14F-4D97-AF65-F5344CB8AC3E}">
        <p14:creationId xmlns:p14="http://schemas.microsoft.com/office/powerpoint/2010/main" val="3785068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792481" y="1384970"/>
            <a:ext cx="5960790" cy="1114905"/>
          </a:xfrm>
          <a:prstGeom prst="roundRect">
            <a:avLst/>
          </a:prstGeom>
          <a:solidFill>
            <a:schemeClr val="accent2"/>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r>
              <a:rPr lang="en-US" sz="1500" b="1" dirty="0">
                <a:solidFill>
                  <a:srgbClr val="FFFFFF"/>
                </a:solidFill>
              </a:rPr>
              <a:t>Decisions</a:t>
            </a:r>
          </a:p>
        </p:txBody>
      </p:sp>
      <p:sp>
        <p:nvSpPr>
          <p:cNvPr id="2" name="Title 1"/>
          <p:cNvSpPr>
            <a:spLocks noGrp="1"/>
          </p:cNvSpPr>
          <p:nvPr>
            <p:ph type="title"/>
          </p:nvPr>
        </p:nvSpPr>
        <p:spPr/>
        <p:txBody>
          <a:bodyPr/>
          <a:lstStyle/>
          <a:p>
            <a:r>
              <a:rPr lang="en-US" dirty="0" smtClean="0">
                <a:latin typeface="Arial" pitchFamily="34" charset="0"/>
              </a:rPr>
              <a:t>Pushdown </a:t>
            </a:r>
            <a:r>
              <a:rPr lang="en-US" dirty="0" smtClean="0">
                <a:latin typeface="Arial" pitchFamily="34" charset="0"/>
              </a:rPr>
              <a:t>Accounting</a:t>
            </a:r>
            <a:endParaRPr lang="en-US" dirty="0"/>
          </a:p>
        </p:txBody>
      </p:sp>
      <p:sp>
        <p:nvSpPr>
          <p:cNvPr id="9" name="Rounded Rectangle 4"/>
          <p:cNvSpPr/>
          <p:nvPr/>
        </p:nvSpPr>
        <p:spPr>
          <a:xfrm>
            <a:off x="1293101" y="2133676"/>
            <a:ext cx="6194513" cy="23666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85344" bIns="85344" numCol="1" spcCol="1270" anchor="t" anchorCtr="0">
            <a:noAutofit/>
          </a:bodyPr>
          <a:lstStyle/>
          <a:p>
            <a:pPr marL="128588" lvl="1" indent="-128588" defTabSz="533400">
              <a:lnSpc>
                <a:spcPct val="90000"/>
              </a:lnSpc>
              <a:spcAft>
                <a:spcPts val="450"/>
              </a:spcAft>
              <a:buFontTx/>
              <a:buChar char="••"/>
            </a:pPr>
            <a:endParaRPr lang="en-US" sz="1200" dirty="0">
              <a:solidFill>
                <a:srgbClr val="000000">
                  <a:hueOff val="0"/>
                  <a:satOff val="0"/>
                  <a:lumOff val="0"/>
                  <a:alphaOff val="0"/>
                </a:srgbClr>
              </a:solidFill>
            </a:endParaRPr>
          </a:p>
        </p:txBody>
      </p:sp>
      <p:sp>
        <p:nvSpPr>
          <p:cNvPr id="17" name="Rounded Rectangle 16"/>
          <p:cNvSpPr/>
          <p:nvPr/>
        </p:nvSpPr>
        <p:spPr>
          <a:xfrm>
            <a:off x="711201" y="4370705"/>
            <a:ext cx="6042070" cy="1048577"/>
          </a:xfrm>
          <a:prstGeom prst="roundRect">
            <a:avLst/>
          </a:prstGeom>
          <a:solidFill>
            <a:schemeClr val="accent3"/>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r>
              <a:rPr lang="en-US" sz="1500" b="1" dirty="0">
                <a:solidFill>
                  <a:srgbClr val="FFFFFF"/>
                </a:solidFill>
              </a:rPr>
              <a:t>SEC Response</a:t>
            </a:r>
          </a:p>
        </p:txBody>
      </p:sp>
      <p:sp>
        <p:nvSpPr>
          <p:cNvPr id="18" name="Rounded Rectangle 17"/>
          <p:cNvSpPr/>
          <p:nvPr/>
        </p:nvSpPr>
        <p:spPr>
          <a:xfrm>
            <a:off x="711200" y="4713717"/>
            <a:ext cx="7101161" cy="1108755"/>
          </a:xfrm>
          <a:prstGeom prst="round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200" dirty="0">
                <a:solidFill>
                  <a:srgbClr val="000000"/>
                </a:solidFill>
              </a:rPr>
              <a:t>Rescinded its guidance on pushdown accounting, which provided bright lines for when an SEC registrant is and is not required (or allowed) to apply pushdown accounting</a:t>
            </a:r>
          </a:p>
          <a:p>
            <a:pPr marL="214313" indent="-214313">
              <a:buFont typeface="Arial" panose="020B0604020202020204" pitchFamily="34" charset="0"/>
              <a:buChar char="•"/>
            </a:pPr>
            <a:r>
              <a:rPr lang="en-US" sz="1200" dirty="0">
                <a:solidFill>
                  <a:srgbClr val="000000"/>
                </a:solidFill>
              </a:rPr>
              <a:t>Updated its </a:t>
            </a:r>
            <a:r>
              <a:rPr lang="en-US" sz="1200" i="1" dirty="0">
                <a:solidFill>
                  <a:srgbClr val="000000"/>
                </a:solidFill>
              </a:rPr>
              <a:t>Financial Reporting Manual </a:t>
            </a:r>
            <a:r>
              <a:rPr lang="en-US" sz="1200" dirty="0">
                <a:solidFill>
                  <a:srgbClr val="000000"/>
                </a:solidFill>
              </a:rPr>
              <a:t>to be consistent with the new standard</a:t>
            </a:r>
          </a:p>
          <a:p>
            <a:endParaRPr lang="en-US" sz="1200" b="1" i="1" dirty="0">
              <a:solidFill>
                <a:srgbClr val="000000"/>
              </a:solidFill>
            </a:endParaRPr>
          </a:p>
          <a:p>
            <a:pPr algn="ctr"/>
            <a:r>
              <a:rPr lang="en-US" sz="1200" b="1" i="1" dirty="0">
                <a:solidFill>
                  <a:srgbClr val="000000"/>
                </a:solidFill>
              </a:rPr>
              <a:t>Both SEC registrants and non-SEC registrants will now follow the new guidance. </a:t>
            </a:r>
          </a:p>
        </p:txBody>
      </p:sp>
      <p:sp>
        <p:nvSpPr>
          <p:cNvPr id="10" name="Rounded Rectangle 9"/>
          <p:cNvSpPr/>
          <p:nvPr/>
        </p:nvSpPr>
        <p:spPr>
          <a:xfrm>
            <a:off x="711200" y="1767840"/>
            <a:ext cx="7101161" cy="2409825"/>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lvl="1" indent="-128588" defTabSz="533400">
              <a:lnSpc>
                <a:spcPct val="90000"/>
              </a:lnSpc>
              <a:spcAft>
                <a:spcPts val="450"/>
              </a:spcAft>
              <a:buFontTx/>
              <a:buChar char="••"/>
            </a:pPr>
            <a:r>
              <a:rPr lang="en-US" sz="1200" dirty="0">
                <a:solidFill>
                  <a:srgbClr val="000000"/>
                </a:solidFill>
              </a:rPr>
              <a:t>Pushdown accounting is now </a:t>
            </a:r>
            <a:r>
              <a:rPr lang="en-US" sz="1200" b="1" i="1" dirty="0">
                <a:solidFill>
                  <a:srgbClr val="000000"/>
                </a:solidFill>
              </a:rPr>
              <a:t>optional for all acquired entities </a:t>
            </a:r>
            <a:r>
              <a:rPr lang="en-US" sz="1200" dirty="0">
                <a:solidFill>
                  <a:srgbClr val="000000"/>
                </a:solidFill>
              </a:rPr>
              <a:t>upon a change-in-control event (or may be elected in a subsequent period as a change in accounting principle)</a:t>
            </a:r>
          </a:p>
          <a:p>
            <a:pPr marL="128588" lvl="1" indent="-128588" defTabSz="533400">
              <a:lnSpc>
                <a:spcPct val="90000"/>
              </a:lnSpc>
              <a:spcAft>
                <a:spcPts val="450"/>
              </a:spcAft>
              <a:buFontTx/>
              <a:buChar char="••"/>
            </a:pPr>
            <a:r>
              <a:rPr lang="en-US" sz="1200" dirty="0">
                <a:solidFill>
                  <a:srgbClr val="000000"/>
                </a:solidFill>
              </a:rPr>
              <a:t>Once pushdown accounting is applied, that election is irrevocable</a:t>
            </a:r>
          </a:p>
          <a:p>
            <a:pPr marL="128588" lvl="1" indent="-128588" defTabSz="533400">
              <a:lnSpc>
                <a:spcPct val="90000"/>
              </a:lnSpc>
              <a:spcAft>
                <a:spcPts val="450"/>
              </a:spcAft>
              <a:buFontTx/>
              <a:buChar char="••"/>
            </a:pPr>
            <a:r>
              <a:rPr lang="en-US" sz="1200" dirty="0">
                <a:solidFill>
                  <a:srgbClr val="000000"/>
                </a:solidFill>
              </a:rPr>
              <a:t>A subsidiary of an acquiree is eligible to elect pushdown accounting even if the parent/acquiree elects not to apply it</a:t>
            </a:r>
          </a:p>
          <a:p>
            <a:pPr marL="128588" lvl="1" indent="-128588" defTabSz="533400">
              <a:lnSpc>
                <a:spcPct val="90000"/>
              </a:lnSpc>
              <a:spcAft>
                <a:spcPct val="15000"/>
              </a:spcAft>
              <a:buFontTx/>
              <a:buChar char="••"/>
            </a:pPr>
            <a:r>
              <a:rPr lang="en-US" sz="1200" dirty="0">
                <a:solidFill>
                  <a:srgbClr val="000000"/>
                </a:solidFill>
              </a:rPr>
              <a:t>Additional guidance on acquisition related debt, goodwill, and bargain purchase gains</a:t>
            </a:r>
          </a:p>
          <a:p>
            <a:pPr marL="128588" lvl="1" indent="-128588" defTabSz="533400">
              <a:lnSpc>
                <a:spcPct val="90000"/>
              </a:lnSpc>
              <a:spcAft>
                <a:spcPts val="450"/>
              </a:spcAft>
              <a:buFontTx/>
              <a:buChar char="••"/>
            </a:pPr>
            <a:r>
              <a:rPr lang="en-US" sz="1200" dirty="0">
                <a:solidFill>
                  <a:srgbClr val="000000"/>
                </a:solidFill>
              </a:rPr>
              <a:t>Disclosure requirements for companies that elect pushdown accounting consistent with the requirements in ASU 2015-08, ASC Topic 805, </a:t>
            </a:r>
            <a:r>
              <a:rPr lang="en-US" sz="1200" i="1" dirty="0">
                <a:solidFill>
                  <a:srgbClr val="000000"/>
                </a:solidFill>
              </a:rPr>
              <a:t>Business Combinations</a:t>
            </a:r>
          </a:p>
          <a:p>
            <a:pPr marL="128588" lvl="1" indent="-128588" defTabSz="533400">
              <a:lnSpc>
                <a:spcPct val="90000"/>
              </a:lnSpc>
              <a:spcAft>
                <a:spcPts val="450"/>
              </a:spcAft>
              <a:buFontTx/>
              <a:buChar char="••"/>
            </a:pPr>
            <a:r>
              <a:rPr lang="en-US" sz="1200" dirty="0">
                <a:solidFill>
                  <a:srgbClr val="000000"/>
                </a:solidFill>
              </a:rPr>
              <a:t>The new guidance is </a:t>
            </a:r>
            <a:r>
              <a:rPr lang="en-US" sz="1200" b="1" i="1" dirty="0">
                <a:solidFill>
                  <a:srgbClr val="000000"/>
                </a:solidFill>
              </a:rPr>
              <a:t>effective immediately</a:t>
            </a:r>
            <a:endParaRPr lang="en-US" sz="1200" dirty="0">
              <a:solidFill>
                <a:srgbClr val="000000"/>
              </a:solidFill>
            </a:endParaRPr>
          </a:p>
          <a:p>
            <a:pPr marL="128588" lvl="1" indent="-128588" defTabSz="533400">
              <a:lnSpc>
                <a:spcPct val="90000"/>
              </a:lnSpc>
              <a:spcAft>
                <a:spcPts val="450"/>
              </a:spcAft>
              <a:buFontTx/>
              <a:buChar char="••"/>
            </a:pPr>
            <a:r>
              <a:rPr lang="en-US" sz="1200" dirty="0">
                <a:solidFill>
                  <a:srgbClr val="000000"/>
                </a:solidFill>
              </a:rPr>
              <a:t>Prospective transition required, may elect for prior transactions</a:t>
            </a:r>
          </a:p>
        </p:txBody>
      </p:sp>
    </p:spTree>
    <p:extLst>
      <p:ext uri="{BB962C8B-B14F-4D97-AF65-F5344CB8AC3E}">
        <p14:creationId xmlns:p14="http://schemas.microsoft.com/office/powerpoint/2010/main" val="452178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197" y="1406068"/>
            <a:ext cx="8385559" cy="1433285"/>
          </a:xfrm>
        </p:spPr>
        <p:txBody>
          <a:bodyPr>
            <a:noAutofit/>
          </a:bodyPr>
          <a:lstStyle/>
          <a:p>
            <a:r>
              <a:rPr lang="en-US" sz="2800" dirty="0" smtClean="0"/>
              <a:t>ASU 2014-18</a:t>
            </a:r>
            <a:r>
              <a:rPr lang="en-US" sz="2800" dirty="0"/>
              <a:t>, Accounting for Identifiable Intangible Assets in a Business Combination (a consensus of the PCC</a:t>
            </a:r>
            <a:r>
              <a:rPr lang="en-US" sz="2800" dirty="0" smtClean="0"/>
              <a:t>)</a:t>
            </a:r>
            <a:endParaRPr lang="en-US" sz="2800" dirty="0"/>
          </a:p>
        </p:txBody>
      </p:sp>
      <p:sp>
        <p:nvSpPr>
          <p:cNvPr id="3" name="Slide Number Placeholder 2"/>
          <p:cNvSpPr>
            <a:spLocks noGrp="1"/>
          </p:cNvSpPr>
          <p:nvPr>
            <p:ph type="sldNum" sz="quarter" idx="4"/>
          </p:nvPr>
        </p:nvSpPr>
        <p:spPr/>
        <p:txBody>
          <a:bodyPr/>
          <a:lstStyle/>
          <a:p>
            <a:pPr>
              <a:defRPr/>
            </a:pPr>
            <a:fld id="{B8C3CD40-D32D-4A66-9ED6-B023972553E0}" type="slidenum">
              <a:rPr lang="en-US" smtClean="0"/>
              <a:pPr>
                <a:defRPr/>
              </a:pPr>
              <a:t>17</a:t>
            </a:fld>
            <a:endParaRPr lang="en-US" dirty="0"/>
          </a:p>
        </p:txBody>
      </p:sp>
    </p:spTree>
    <p:extLst>
      <p:ext uri="{BB962C8B-B14F-4D97-AF65-F5344CB8AC3E}">
        <p14:creationId xmlns:p14="http://schemas.microsoft.com/office/powerpoint/2010/main" val="3346920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178999" y="527163"/>
            <a:ext cx="8907921" cy="895540"/>
          </a:xfrm>
          <a:noFill/>
          <a:ln w="9525">
            <a:noFill/>
            <a:miter lim="800000"/>
            <a:headEnd/>
            <a:tailEnd/>
          </a:ln>
        </p:spPr>
        <p:txBody>
          <a:bodyPr vert="horz" wrap="square" lIns="91440" tIns="45720" rIns="91440" bIns="45720" numCol="1" anchor="ctr" anchorCtr="0" compatLnSpc="1">
            <a:prstTxWarp prst="textNoShape">
              <a:avLst/>
            </a:prstTxWarp>
          </a:bodyPr>
          <a:lstStyle/>
          <a:p>
            <a:pPr lvl="2">
              <a:lnSpc>
                <a:spcPts val="3700"/>
              </a:lnSpc>
            </a:pPr>
            <a:r>
              <a:rPr lang="en-US" sz="3200" b="1" kern="1200" dirty="0">
                <a:solidFill>
                  <a:srgbClr val="355F9B"/>
                </a:solidFill>
                <a:latin typeface="Candara" pitchFamily="34" charset="0"/>
                <a:ea typeface="+mj-ea"/>
                <a:cs typeface="Arial" pitchFamily="34" charset="0"/>
              </a:rPr>
              <a:t>Accounting for Identifiable Intangible Assets in a Business Combination (a Consensus of the PCC)</a:t>
            </a:r>
          </a:p>
        </p:txBody>
      </p:sp>
      <p:graphicFrame>
        <p:nvGraphicFramePr>
          <p:cNvPr id="4" name="Diagram 3"/>
          <p:cNvGraphicFramePr/>
          <p:nvPr>
            <p:extLst>
              <p:ext uri="{D42A27DB-BD31-4B8C-83A1-F6EECF244321}">
                <p14:modId xmlns:p14="http://schemas.microsoft.com/office/powerpoint/2010/main" val="1187431805"/>
              </p:ext>
            </p:extLst>
          </p:nvPr>
        </p:nvGraphicFramePr>
        <p:xfrm>
          <a:off x="485154" y="1613574"/>
          <a:ext cx="7967966" cy="3283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436880" y="5093495"/>
            <a:ext cx="8392160" cy="923330"/>
          </a:xfrm>
          <a:prstGeom prst="rect">
            <a:avLst/>
          </a:prstGeom>
          <a:solidFill>
            <a:srgbClr val="E7E8EE"/>
          </a:solidFill>
        </p:spPr>
        <p:txBody>
          <a:bodyPr wrap="square">
            <a:spAutoFit/>
          </a:bodyPr>
          <a:lstStyle/>
          <a:p>
            <a:r>
              <a:rPr lang="en-US" i="1" dirty="0">
                <a:solidFill>
                  <a:srgbClr val="000000"/>
                </a:solidFill>
              </a:rPr>
              <a:t>*</a:t>
            </a:r>
            <a:r>
              <a:rPr lang="en-US" dirty="0">
                <a:solidFill>
                  <a:srgbClr val="000000"/>
                </a:solidFill>
              </a:rPr>
              <a:t> Examples of customer-related intangible assets that may require separate recognition (i.e., are not eligible for the alternative) include mortgage servicing rights, commodity supply contracts, core deposits, and customer information.</a:t>
            </a:r>
            <a:endParaRPr lang="en-US" sz="1500" i="1" dirty="0">
              <a:solidFill>
                <a:srgbClr val="000000"/>
              </a:solidFill>
            </a:endParaRPr>
          </a:p>
        </p:txBody>
      </p:sp>
    </p:spTree>
    <p:extLst>
      <p:ext uri="{BB962C8B-B14F-4D97-AF65-F5344CB8AC3E}">
        <p14:creationId xmlns:p14="http://schemas.microsoft.com/office/powerpoint/2010/main" val="171211376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lvl="2">
              <a:lnSpc>
                <a:spcPts val="3700"/>
              </a:lnSpc>
            </a:pPr>
            <a:r>
              <a:rPr lang="en-US" sz="3200" b="1" kern="1200" dirty="0">
                <a:solidFill>
                  <a:srgbClr val="355F9B"/>
                </a:solidFill>
                <a:latin typeface="Candara" pitchFamily="34" charset="0"/>
                <a:ea typeface="+mj-ea"/>
                <a:cs typeface="Arial" pitchFamily="34" charset="0"/>
              </a:rPr>
              <a:t>Accounting </a:t>
            </a:r>
            <a:r>
              <a:rPr lang="en-US" sz="3200" b="1" kern="1200" dirty="0">
                <a:solidFill>
                  <a:srgbClr val="355F9B"/>
                </a:solidFill>
                <a:latin typeface="Candara" pitchFamily="34" charset="0"/>
                <a:ea typeface="+mj-ea"/>
                <a:cs typeface="Arial" pitchFamily="34" charset="0"/>
              </a:rPr>
              <a:t>for Identifiable Intangible Assets in a Business Combination (a Consensus of the PCC</a:t>
            </a:r>
            <a:r>
              <a:rPr lang="en-US" sz="3200" b="1" kern="1200" dirty="0">
                <a:solidFill>
                  <a:srgbClr val="355F9B"/>
                </a:solidFill>
                <a:latin typeface="Candara" pitchFamily="34" charset="0"/>
                <a:ea typeface="+mj-ea"/>
                <a:cs typeface="Arial" pitchFamily="34" charset="0"/>
              </a:rPr>
              <a:t>)</a:t>
            </a:r>
            <a:endParaRPr lang="en-US" sz="3200" b="1" kern="1200" dirty="0">
              <a:solidFill>
                <a:srgbClr val="355F9B"/>
              </a:solidFill>
              <a:latin typeface="Candara" pitchFamily="34" charset="0"/>
              <a:ea typeface="+mj-ea"/>
              <a:cs typeface="Arial" pitchFamily="34" charset="0"/>
            </a:endParaRPr>
          </a:p>
        </p:txBody>
      </p:sp>
      <p:graphicFrame>
        <p:nvGraphicFramePr>
          <p:cNvPr id="4" name="Diagram 3"/>
          <p:cNvGraphicFramePr/>
          <p:nvPr>
            <p:extLst>
              <p:ext uri="{D42A27DB-BD31-4B8C-83A1-F6EECF244321}">
                <p14:modId xmlns:p14="http://schemas.microsoft.com/office/powerpoint/2010/main" val="4065539546"/>
              </p:ext>
            </p:extLst>
          </p:nvPr>
        </p:nvGraphicFramePr>
        <p:xfrm>
          <a:off x="751840" y="1841136"/>
          <a:ext cx="7060520" cy="2953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927341" y="4794448"/>
            <a:ext cx="184731" cy="369332"/>
          </a:xfrm>
          <a:prstGeom prst="rect">
            <a:avLst/>
          </a:prstGeom>
        </p:spPr>
        <p:txBody>
          <a:bodyPr wrap="none">
            <a:spAutoFit/>
          </a:bodyPr>
          <a:lstStyle/>
          <a:p>
            <a:endParaRPr lang="en-US" dirty="0">
              <a:solidFill>
                <a:srgbClr val="000000"/>
              </a:solidFill>
            </a:endParaRPr>
          </a:p>
        </p:txBody>
      </p:sp>
      <p:sp>
        <p:nvSpPr>
          <p:cNvPr id="3" name="TextBox 2"/>
          <p:cNvSpPr txBox="1"/>
          <p:nvPr/>
        </p:nvSpPr>
        <p:spPr>
          <a:xfrm>
            <a:off x="751840" y="5110375"/>
            <a:ext cx="7691120" cy="369332"/>
          </a:xfrm>
          <a:prstGeom prst="rect">
            <a:avLst/>
          </a:prstGeom>
          <a:solidFill>
            <a:schemeClr val="accent4">
              <a:lumMod val="20000"/>
              <a:lumOff val="80000"/>
            </a:schemeClr>
          </a:solidFill>
        </p:spPr>
        <p:txBody>
          <a:bodyPr wrap="square" lIns="0" tIns="0" rIns="0" bIns="0" rtlCol="0">
            <a:spAutoFit/>
          </a:bodyPr>
          <a:lstStyle/>
          <a:p>
            <a:r>
              <a:rPr lang="en-US" sz="1200" dirty="0">
                <a:solidFill>
                  <a:srgbClr val="000000"/>
                </a:solidFill>
              </a:rPr>
              <a:t>Election of the accounting alternative to amortize goodwill under ASU 2014-02 does not require the adoption of this update</a:t>
            </a:r>
          </a:p>
        </p:txBody>
      </p:sp>
    </p:spTree>
    <p:extLst>
      <p:ext uri="{BB962C8B-B14F-4D97-AF65-F5344CB8AC3E}">
        <p14:creationId xmlns:p14="http://schemas.microsoft.com/office/powerpoint/2010/main" val="290656129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3942" y="1304568"/>
            <a:ext cx="8696857" cy="4810125"/>
          </a:xfrm>
        </p:spPr>
        <p:txBody>
          <a:bodyPr/>
          <a:lstStyle/>
          <a:p>
            <a:pPr>
              <a:lnSpc>
                <a:spcPct val="100000"/>
              </a:lnSpc>
              <a:spcBef>
                <a:spcPct val="0"/>
              </a:spcBef>
              <a:spcAft>
                <a:spcPts val="600"/>
              </a:spcAft>
              <a:buFont typeface="Wingdings" pitchFamily="2" charset="2"/>
              <a:buChar char="§"/>
              <a:defRPr/>
            </a:pPr>
            <a:r>
              <a:rPr lang="en-US" sz="3200" b="1" dirty="0" smtClean="0">
                <a:effectLst>
                  <a:outerShdw blurRad="38100" dist="38100" dir="2700000" algn="tl">
                    <a:srgbClr val="C0C0C0"/>
                  </a:outerShdw>
                </a:effectLst>
              </a:rPr>
              <a:t>Recent Standards</a:t>
            </a:r>
          </a:p>
          <a:p>
            <a:pPr lvl="1">
              <a:lnSpc>
                <a:spcPct val="100000"/>
              </a:lnSpc>
              <a:spcBef>
                <a:spcPct val="0"/>
              </a:spcBef>
              <a:spcAft>
                <a:spcPts val="600"/>
              </a:spcAft>
              <a:buFont typeface="Wingdings" pitchFamily="2" charset="2"/>
              <a:buChar char="§"/>
              <a:defRPr/>
            </a:pPr>
            <a:r>
              <a:rPr lang="en-US" sz="2000" b="1" dirty="0" smtClean="0">
                <a:effectLst>
                  <a:outerShdw blurRad="38100" dist="38100" dir="2700000" algn="tl">
                    <a:srgbClr val="C0C0C0"/>
                  </a:outerShdw>
                </a:effectLst>
              </a:rPr>
              <a:t>Going Concern</a:t>
            </a:r>
          </a:p>
          <a:p>
            <a:pPr lvl="1">
              <a:lnSpc>
                <a:spcPct val="100000"/>
              </a:lnSpc>
              <a:spcBef>
                <a:spcPct val="0"/>
              </a:spcBef>
              <a:spcAft>
                <a:spcPts val="600"/>
              </a:spcAft>
              <a:buFont typeface="Wingdings" pitchFamily="2" charset="2"/>
              <a:buChar char="§"/>
              <a:defRPr/>
            </a:pPr>
            <a:r>
              <a:rPr lang="en-US" sz="2000" b="1" dirty="0" smtClean="0">
                <a:effectLst>
                  <a:outerShdw blurRad="38100" dist="38100" dir="2700000" algn="tl">
                    <a:srgbClr val="C0C0C0"/>
                  </a:outerShdw>
                </a:effectLst>
              </a:rPr>
              <a:t>Pushdown Accounting</a:t>
            </a:r>
          </a:p>
          <a:p>
            <a:pPr lvl="1">
              <a:lnSpc>
                <a:spcPct val="100000"/>
              </a:lnSpc>
              <a:spcBef>
                <a:spcPct val="0"/>
              </a:spcBef>
              <a:spcAft>
                <a:spcPts val="600"/>
              </a:spcAft>
              <a:buFont typeface="Wingdings" pitchFamily="2" charset="2"/>
              <a:buChar char="§"/>
              <a:defRPr/>
            </a:pPr>
            <a:r>
              <a:rPr lang="en-US" sz="2000" b="1" dirty="0" smtClean="0">
                <a:effectLst>
                  <a:outerShdw blurRad="38100" dist="38100" dir="2700000" algn="tl">
                    <a:srgbClr val="C0C0C0"/>
                  </a:outerShdw>
                </a:effectLst>
              </a:rPr>
              <a:t>Accounting for identifiable intangibles in a business combinations by a private company</a:t>
            </a:r>
          </a:p>
          <a:p>
            <a:pPr lvl="1">
              <a:lnSpc>
                <a:spcPct val="100000"/>
              </a:lnSpc>
              <a:spcBef>
                <a:spcPct val="0"/>
              </a:spcBef>
              <a:spcAft>
                <a:spcPts val="600"/>
              </a:spcAft>
              <a:buFont typeface="Wingdings" pitchFamily="2" charset="2"/>
              <a:buChar char="§"/>
              <a:defRPr/>
            </a:pPr>
            <a:r>
              <a:rPr lang="en-US" sz="2000" b="1" dirty="0" smtClean="0">
                <a:effectLst>
                  <a:outerShdw blurRad="38100" dist="38100" dir="2700000" algn="tl">
                    <a:srgbClr val="C0C0C0"/>
                  </a:outerShdw>
                </a:effectLst>
              </a:rPr>
              <a:t>Simplifying presentation of debt issuance costs</a:t>
            </a:r>
          </a:p>
          <a:p>
            <a:pPr lvl="1">
              <a:lnSpc>
                <a:spcPct val="100000"/>
              </a:lnSpc>
              <a:spcBef>
                <a:spcPct val="0"/>
              </a:spcBef>
              <a:spcAft>
                <a:spcPts val="600"/>
              </a:spcAft>
              <a:buFont typeface="Wingdings" pitchFamily="2" charset="2"/>
              <a:buChar char="§"/>
              <a:defRPr/>
            </a:pPr>
            <a:r>
              <a:rPr lang="en-US" sz="2000" b="1" dirty="0" smtClean="0">
                <a:effectLst>
                  <a:outerShdw blurRad="38100" dist="38100" dir="2700000" algn="tl">
                    <a:srgbClr val="C0C0C0"/>
                  </a:outerShdw>
                </a:effectLst>
              </a:rPr>
              <a:t>Simplifying measurement of inventory</a:t>
            </a:r>
          </a:p>
          <a:p>
            <a:pPr lvl="1">
              <a:lnSpc>
                <a:spcPct val="100000"/>
              </a:lnSpc>
              <a:spcBef>
                <a:spcPct val="0"/>
              </a:spcBef>
              <a:spcAft>
                <a:spcPts val="600"/>
              </a:spcAft>
              <a:buFont typeface="Wingdings" pitchFamily="2" charset="2"/>
              <a:buChar char="§"/>
              <a:defRPr/>
            </a:pPr>
            <a:r>
              <a:rPr lang="en-US" sz="2000" b="1" dirty="0" smtClean="0">
                <a:effectLst>
                  <a:outerShdw blurRad="38100" dist="38100" dir="2700000" algn="tl">
                    <a:srgbClr val="C0C0C0"/>
                  </a:outerShdw>
                </a:effectLst>
              </a:rPr>
              <a:t>Deferral of effective date of revenue recognition</a:t>
            </a:r>
          </a:p>
          <a:p>
            <a:pPr>
              <a:lnSpc>
                <a:spcPct val="100000"/>
              </a:lnSpc>
              <a:spcBef>
                <a:spcPct val="0"/>
              </a:spcBef>
              <a:spcAft>
                <a:spcPts val="600"/>
              </a:spcAft>
              <a:buFont typeface="Wingdings" pitchFamily="2" charset="2"/>
              <a:buChar char="§"/>
              <a:defRPr/>
            </a:pPr>
            <a:r>
              <a:rPr lang="en-US" sz="3200" b="1" dirty="0" smtClean="0">
                <a:effectLst>
                  <a:outerShdw blurRad="38100" dist="38100" dir="2700000" algn="tl">
                    <a:srgbClr val="C0C0C0"/>
                  </a:outerShdw>
                </a:effectLst>
              </a:rPr>
              <a:t>FASB/EITF/PCC Agenda</a:t>
            </a:r>
          </a:p>
          <a:p>
            <a:pPr marL="287338" lvl="3">
              <a:lnSpc>
                <a:spcPct val="100000"/>
              </a:lnSpc>
              <a:spcBef>
                <a:spcPct val="0"/>
              </a:spcBef>
              <a:spcAft>
                <a:spcPts val="600"/>
              </a:spcAft>
              <a:buFont typeface="Wingdings" pitchFamily="2" charset="2"/>
              <a:buChar char="§"/>
              <a:defRPr/>
            </a:pPr>
            <a:r>
              <a:rPr lang="en-US" sz="3200" b="1" dirty="0" smtClean="0">
                <a:solidFill>
                  <a:schemeClr val="tx1"/>
                </a:solidFill>
                <a:effectLst>
                  <a:outerShdw blurRad="38100" dist="38100" dir="2700000" algn="tl">
                    <a:srgbClr val="C0C0C0"/>
                  </a:outerShdw>
                </a:effectLst>
              </a:rPr>
              <a:t>Accounting for Financial Instruments</a:t>
            </a:r>
            <a:endParaRPr lang="en-US" sz="3200" b="1" dirty="0">
              <a:solidFill>
                <a:srgbClr val="404040"/>
              </a:solidFill>
            </a:endParaRPr>
          </a:p>
        </p:txBody>
      </p:sp>
      <p:sp>
        <p:nvSpPr>
          <p:cNvPr id="3" name="Title 2"/>
          <p:cNvSpPr>
            <a:spLocks noGrp="1"/>
          </p:cNvSpPr>
          <p:nvPr>
            <p:ph type="title"/>
          </p:nvPr>
        </p:nvSpPr>
        <p:spPr>
          <a:xfrm>
            <a:off x="236079" y="458301"/>
            <a:ext cx="8561220" cy="897252"/>
          </a:xfrm>
        </p:spPr>
        <p:txBody>
          <a:bodyPr/>
          <a:lstStyle/>
          <a:p>
            <a:pPr>
              <a:defRPr/>
            </a:pPr>
            <a:r>
              <a:rPr lang="en-US" sz="4000" dirty="0" smtClean="0"/>
              <a:t>Today’s Agenda</a:t>
            </a:r>
            <a:endParaRPr lang="en-US" sz="4000" dirty="0"/>
          </a:p>
        </p:txBody>
      </p:sp>
      <p:sp>
        <p:nvSpPr>
          <p:cNvPr id="4" name="Slide Number Placeholder 3"/>
          <p:cNvSpPr>
            <a:spLocks noGrp="1"/>
          </p:cNvSpPr>
          <p:nvPr>
            <p:ph type="sldNum" sz="quarter" idx="11"/>
          </p:nvPr>
        </p:nvSpPr>
        <p:spPr/>
        <p:txBody>
          <a:bodyPr/>
          <a:lstStyle/>
          <a:p>
            <a:pPr>
              <a:defRPr/>
            </a:pPr>
            <a:fld id="{F8FC73BF-B771-42E0-9D64-E8DFEE0EC0A0}" type="slidenum">
              <a:rPr lang="en-US" smtClean="0"/>
              <a:pPr>
                <a:defRPr/>
              </a:pPr>
              <a:t>2</a:t>
            </a:fld>
            <a:endParaRPr lang="en-US" dirty="0"/>
          </a:p>
        </p:txBody>
      </p:sp>
    </p:spTree>
    <p:extLst>
      <p:ext uri="{BB962C8B-B14F-4D97-AF65-F5344CB8AC3E}">
        <p14:creationId xmlns:p14="http://schemas.microsoft.com/office/powerpoint/2010/main" val="843448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078" y="537324"/>
            <a:ext cx="8724509" cy="897252"/>
          </a:xfrm>
        </p:spPr>
        <p:txBody>
          <a:bodyPr/>
          <a:lstStyle/>
          <a:p>
            <a:r>
              <a:rPr lang="en-US" sz="3200" dirty="0"/>
              <a:t>Accounting for Identifiable Intangible Assets in a Business Combination (a Consensus of the PCC</a:t>
            </a:r>
            <a:r>
              <a:rPr lang="en-US" sz="3200" dirty="0" smtClean="0"/>
              <a:t>)</a:t>
            </a:r>
            <a:endParaRPr lang="en-US" sz="3200" dirty="0"/>
          </a:p>
        </p:txBody>
      </p:sp>
      <p:sp>
        <p:nvSpPr>
          <p:cNvPr id="4" name="Slide Number Placeholder 3"/>
          <p:cNvSpPr>
            <a:spLocks noGrp="1"/>
          </p:cNvSpPr>
          <p:nvPr>
            <p:ph type="sldNum" sz="quarter" idx="11"/>
          </p:nvPr>
        </p:nvSpPr>
        <p:spPr/>
        <p:txBody>
          <a:bodyPr/>
          <a:lstStyle/>
          <a:p>
            <a:pPr>
              <a:defRPr/>
            </a:pPr>
            <a:fld id="{E62A3572-4079-43A9-BCE0-477ECCB5662A}" type="slidenum">
              <a:rPr lang="en-US" smtClean="0"/>
              <a:pPr>
                <a:defRPr/>
              </a:pPr>
              <a:t>20</a:t>
            </a:fld>
            <a:endParaRPr lang="en-US" dirty="0"/>
          </a:p>
        </p:txBody>
      </p:sp>
      <p:sp>
        <p:nvSpPr>
          <p:cNvPr id="21" name="Rectangle 20"/>
          <p:cNvSpPr/>
          <p:nvPr/>
        </p:nvSpPr>
        <p:spPr bwMode="auto">
          <a:xfrm>
            <a:off x="2743200" y="3312160"/>
            <a:ext cx="914400" cy="914400"/>
          </a:xfrm>
          <a:prstGeom prst="rect">
            <a:avLst/>
          </a:prstGeom>
          <a:noFill/>
          <a:ln w="9525">
            <a:noFill/>
            <a:miter lim="800000"/>
            <a:headEnd/>
            <a:tailEnd/>
          </a:ln>
        </p:spPr>
        <p:txBody>
          <a:bodyPr wrap="square" rtlCol="0" anchor="ctr">
            <a:spAutoFit/>
          </a:bodyPr>
          <a:lstStyle/>
          <a:p>
            <a:pPr algn="ctr" fontAlgn="base">
              <a:spcBef>
                <a:spcPct val="0"/>
              </a:spcBef>
              <a:spcAft>
                <a:spcPct val="0"/>
              </a:spcAft>
            </a:pPr>
            <a:endParaRPr lang="en-US" sz="2000" dirty="0">
              <a:solidFill>
                <a:prstClr val="black"/>
              </a:solidFill>
              <a:cs typeface="Arial" charset="0"/>
            </a:endParaRPr>
          </a:p>
        </p:txBody>
      </p:sp>
      <p:sp>
        <p:nvSpPr>
          <p:cNvPr id="12" name="Right Arrow 11"/>
          <p:cNvSpPr/>
          <p:nvPr/>
        </p:nvSpPr>
        <p:spPr bwMode="auto">
          <a:xfrm>
            <a:off x="751850" y="4596005"/>
            <a:ext cx="7640320" cy="965200"/>
          </a:xfrm>
          <a:prstGeom prst="rightArrow">
            <a:avLst/>
          </a:prstGeom>
          <a:solidFill>
            <a:srgbClr val="EF4142"/>
          </a:solidFill>
          <a:ln w="9525">
            <a:noFill/>
            <a:miter lim="800000"/>
            <a:headEnd/>
            <a:tailEnd/>
          </a:ln>
        </p:spPr>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13" name="Oval 12"/>
          <p:cNvSpPr/>
          <p:nvPr/>
        </p:nvSpPr>
        <p:spPr bwMode="auto">
          <a:xfrm>
            <a:off x="4289862" y="4752100"/>
            <a:ext cx="640080" cy="640080"/>
          </a:xfrm>
          <a:prstGeom prst="ellipse">
            <a:avLst/>
          </a:prstGeom>
          <a:noFill/>
          <a:ln w="57150">
            <a:headEnd/>
            <a:tailEnd/>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14" name="TextBox 13"/>
          <p:cNvSpPr txBox="1"/>
          <p:nvPr/>
        </p:nvSpPr>
        <p:spPr>
          <a:xfrm>
            <a:off x="638399" y="4110798"/>
            <a:ext cx="2001520" cy="523220"/>
          </a:xfrm>
          <a:prstGeom prst="rect">
            <a:avLst/>
          </a:prstGeom>
          <a:noFill/>
        </p:spPr>
        <p:txBody>
          <a:bodyPr wrap="square" rtlCol="0">
            <a:spAutoFit/>
          </a:bodyPr>
          <a:lstStyle/>
          <a:p>
            <a:pPr algn="ctr"/>
            <a:r>
              <a:rPr lang="en-US" sz="1400" dirty="0" smtClean="0"/>
              <a:t>Private </a:t>
            </a:r>
            <a:br>
              <a:rPr lang="en-US" sz="1400" dirty="0" smtClean="0"/>
            </a:br>
            <a:r>
              <a:rPr lang="en-US" sz="1400" dirty="0" smtClean="0"/>
              <a:t>Companies</a:t>
            </a:r>
            <a:endParaRPr lang="en-US" sz="1400" dirty="0"/>
          </a:p>
        </p:txBody>
      </p:sp>
      <p:sp>
        <p:nvSpPr>
          <p:cNvPr id="15" name="TextBox 14"/>
          <p:cNvSpPr txBox="1"/>
          <p:nvPr/>
        </p:nvSpPr>
        <p:spPr>
          <a:xfrm>
            <a:off x="841341" y="5538057"/>
            <a:ext cx="1611227" cy="338554"/>
          </a:xfrm>
          <a:prstGeom prst="rect">
            <a:avLst/>
          </a:prstGeom>
          <a:noFill/>
        </p:spPr>
        <p:txBody>
          <a:bodyPr wrap="square" rtlCol="0">
            <a:spAutoFit/>
          </a:bodyPr>
          <a:lstStyle/>
          <a:p>
            <a:pPr algn="ctr"/>
            <a:r>
              <a:rPr lang="en-US" sz="1600" b="1" dirty="0" smtClean="0">
                <a:solidFill>
                  <a:srgbClr val="355F9B"/>
                </a:solidFill>
              </a:rPr>
              <a:t>Dec. 15, 2015</a:t>
            </a:r>
            <a:endParaRPr lang="en-US" sz="1600" b="1" dirty="0">
              <a:solidFill>
                <a:srgbClr val="355F9B"/>
              </a:solidFill>
            </a:endParaRPr>
          </a:p>
        </p:txBody>
      </p:sp>
      <p:cxnSp>
        <p:nvCxnSpPr>
          <p:cNvPr id="16" name="Straight Connector 15"/>
          <p:cNvCxnSpPr/>
          <p:nvPr/>
        </p:nvCxnSpPr>
        <p:spPr>
          <a:xfrm>
            <a:off x="1646955" y="4682822"/>
            <a:ext cx="0" cy="822960"/>
          </a:xfrm>
          <a:prstGeom prst="line">
            <a:avLst/>
          </a:prstGeom>
          <a:ln w="44450">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11610" y="4000434"/>
            <a:ext cx="1320800" cy="584775"/>
          </a:xfrm>
          <a:prstGeom prst="rect">
            <a:avLst/>
          </a:prstGeom>
          <a:noFill/>
        </p:spPr>
        <p:txBody>
          <a:bodyPr wrap="square" rtlCol="0">
            <a:spAutoFit/>
          </a:bodyPr>
          <a:lstStyle/>
          <a:p>
            <a:pPr algn="ctr"/>
            <a:r>
              <a:rPr lang="en-US" sz="1600" b="1" dirty="0" smtClean="0"/>
              <a:t>1</a:t>
            </a:r>
            <a:r>
              <a:rPr lang="en-US" sz="1600" b="1" baseline="30000" dirty="0" smtClean="0"/>
              <a:t>st</a:t>
            </a:r>
            <a:r>
              <a:rPr lang="en-US" sz="1600" b="1" dirty="0" smtClean="0"/>
              <a:t> </a:t>
            </a:r>
            <a:r>
              <a:rPr lang="en-US" sz="1600" b="1" dirty="0"/>
              <a:t>a</a:t>
            </a:r>
            <a:r>
              <a:rPr lang="en-US" sz="1600" b="1" dirty="0" smtClean="0"/>
              <a:t>nnual </a:t>
            </a:r>
            <a:br>
              <a:rPr lang="en-US" sz="1600" b="1" dirty="0" smtClean="0"/>
            </a:br>
            <a:r>
              <a:rPr lang="en-US" sz="1600" b="1" dirty="0" smtClean="0"/>
              <a:t>period</a:t>
            </a:r>
            <a:endParaRPr lang="en-US" sz="1600" b="1" dirty="0"/>
          </a:p>
        </p:txBody>
      </p:sp>
      <p:sp>
        <p:nvSpPr>
          <p:cNvPr id="18" name="TextBox 17"/>
          <p:cNvSpPr txBox="1"/>
          <p:nvPr/>
        </p:nvSpPr>
        <p:spPr>
          <a:xfrm>
            <a:off x="1962721" y="4847264"/>
            <a:ext cx="640080" cy="457200"/>
          </a:xfrm>
          <a:prstGeom prst="rect">
            <a:avLst/>
          </a:prstGeom>
          <a:noFill/>
        </p:spPr>
        <p:txBody>
          <a:bodyPr wrap="square" rtlCol="0">
            <a:spAutoFit/>
          </a:bodyPr>
          <a:lstStyle/>
          <a:p>
            <a:pPr algn="ctr"/>
            <a:r>
              <a:rPr lang="en-US" sz="2400" b="1" dirty="0" smtClean="0">
                <a:solidFill>
                  <a:schemeClr val="bg1"/>
                </a:solidFill>
              </a:rPr>
              <a:t>Q1</a:t>
            </a:r>
            <a:endParaRPr lang="en-US" sz="2400" b="1" dirty="0">
              <a:solidFill>
                <a:schemeClr val="bg1"/>
              </a:solidFill>
            </a:endParaRPr>
          </a:p>
        </p:txBody>
      </p:sp>
      <p:sp>
        <p:nvSpPr>
          <p:cNvPr id="19" name="TextBox 18"/>
          <p:cNvSpPr txBox="1"/>
          <p:nvPr/>
        </p:nvSpPr>
        <p:spPr>
          <a:xfrm>
            <a:off x="2751458" y="4846805"/>
            <a:ext cx="640080" cy="457200"/>
          </a:xfrm>
          <a:prstGeom prst="rect">
            <a:avLst/>
          </a:prstGeom>
          <a:noFill/>
        </p:spPr>
        <p:txBody>
          <a:bodyPr wrap="square" rtlCol="0">
            <a:spAutoFit/>
          </a:bodyPr>
          <a:lstStyle/>
          <a:p>
            <a:pPr algn="ctr"/>
            <a:r>
              <a:rPr lang="en-US" sz="2400" b="1" dirty="0" smtClean="0">
                <a:solidFill>
                  <a:schemeClr val="bg1"/>
                </a:solidFill>
              </a:rPr>
              <a:t>Q2</a:t>
            </a:r>
            <a:endParaRPr lang="en-US" sz="2400" b="1" dirty="0">
              <a:solidFill>
                <a:schemeClr val="bg1"/>
              </a:solidFill>
            </a:endParaRPr>
          </a:p>
        </p:txBody>
      </p:sp>
      <p:sp>
        <p:nvSpPr>
          <p:cNvPr id="20" name="TextBox 19"/>
          <p:cNvSpPr txBox="1"/>
          <p:nvPr/>
        </p:nvSpPr>
        <p:spPr>
          <a:xfrm>
            <a:off x="3535479" y="4847264"/>
            <a:ext cx="640080" cy="457200"/>
          </a:xfrm>
          <a:prstGeom prst="rect">
            <a:avLst/>
          </a:prstGeom>
          <a:noFill/>
        </p:spPr>
        <p:txBody>
          <a:bodyPr wrap="square" rtlCol="0">
            <a:spAutoFit/>
          </a:bodyPr>
          <a:lstStyle/>
          <a:p>
            <a:pPr algn="ctr"/>
            <a:r>
              <a:rPr lang="en-US" sz="2400" b="1" dirty="0" smtClean="0">
                <a:solidFill>
                  <a:schemeClr val="bg1"/>
                </a:solidFill>
              </a:rPr>
              <a:t>Q3</a:t>
            </a:r>
            <a:endParaRPr lang="en-US" sz="2400" b="1" dirty="0">
              <a:solidFill>
                <a:schemeClr val="bg1"/>
              </a:solidFill>
            </a:endParaRPr>
          </a:p>
        </p:txBody>
      </p:sp>
      <p:sp>
        <p:nvSpPr>
          <p:cNvPr id="22" name="TextBox 21"/>
          <p:cNvSpPr txBox="1"/>
          <p:nvPr/>
        </p:nvSpPr>
        <p:spPr>
          <a:xfrm>
            <a:off x="4289862" y="4819670"/>
            <a:ext cx="640080" cy="548640"/>
          </a:xfrm>
          <a:prstGeom prst="rect">
            <a:avLst/>
          </a:prstGeom>
          <a:noFill/>
        </p:spPr>
        <p:txBody>
          <a:bodyPr wrap="square" rtlCol="0">
            <a:spAutoFit/>
          </a:bodyPr>
          <a:lstStyle/>
          <a:p>
            <a:pPr algn="ctr"/>
            <a:r>
              <a:rPr lang="en-US" sz="2400" b="1" dirty="0" smtClean="0">
                <a:solidFill>
                  <a:schemeClr val="bg1"/>
                </a:solidFill>
              </a:rPr>
              <a:t>YE</a:t>
            </a:r>
            <a:endParaRPr lang="en-US" b="1" dirty="0">
              <a:solidFill>
                <a:schemeClr val="bg1"/>
              </a:solidFill>
            </a:endParaRPr>
          </a:p>
        </p:txBody>
      </p:sp>
      <p:cxnSp>
        <p:nvCxnSpPr>
          <p:cNvPr id="24" name="Straight Connector 23"/>
          <p:cNvCxnSpPr/>
          <p:nvPr/>
        </p:nvCxnSpPr>
        <p:spPr>
          <a:xfrm flipH="1">
            <a:off x="1956839" y="4772372"/>
            <a:ext cx="596379" cy="5963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741307" y="4796804"/>
            <a:ext cx="596379" cy="5963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525328" y="4819670"/>
            <a:ext cx="596379" cy="5963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120488" y="4843297"/>
            <a:ext cx="640080" cy="457200"/>
          </a:xfrm>
          <a:prstGeom prst="rect">
            <a:avLst/>
          </a:prstGeom>
          <a:noFill/>
        </p:spPr>
        <p:txBody>
          <a:bodyPr wrap="square" rtlCol="0">
            <a:spAutoFit/>
          </a:bodyPr>
          <a:lstStyle/>
          <a:p>
            <a:pPr algn="ctr"/>
            <a:r>
              <a:rPr lang="en-US" sz="2400" b="1" dirty="0" smtClean="0">
                <a:solidFill>
                  <a:schemeClr val="bg1"/>
                </a:solidFill>
              </a:rPr>
              <a:t>Q1</a:t>
            </a:r>
            <a:endParaRPr lang="en-US" sz="2400" b="1" dirty="0">
              <a:solidFill>
                <a:schemeClr val="bg1"/>
              </a:solidFill>
            </a:endParaRPr>
          </a:p>
        </p:txBody>
      </p:sp>
      <p:sp>
        <p:nvSpPr>
          <p:cNvPr id="28" name="TextBox 27"/>
          <p:cNvSpPr txBox="1"/>
          <p:nvPr/>
        </p:nvSpPr>
        <p:spPr>
          <a:xfrm>
            <a:off x="5909225" y="4842838"/>
            <a:ext cx="640080" cy="457200"/>
          </a:xfrm>
          <a:prstGeom prst="rect">
            <a:avLst/>
          </a:prstGeom>
          <a:noFill/>
        </p:spPr>
        <p:txBody>
          <a:bodyPr wrap="square" rtlCol="0">
            <a:spAutoFit/>
          </a:bodyPr>
          <a:lstStyle/>
          <a:p>
            <a:pPr algn="ctr"/>
            <a:r>
              <a:rPr lang="en-US" sz="2400" b="1" dirty="0" smtClean="0">
                <a:solidFill>
                  <a:schemeClr val="bg1"/>
                </a:solidFill>
              </a:rPr>
              <a:t>Q2</a:t>
            </a:r>
            <a:endParaRPr lang="en-US" sz="2400" b="1" dirty="0">
              <a:solidFill>
                <a:schemeClr val="bg1"/>
              </a:solidFill>
            </a:endParaRPr>
          </a:p>
        </p:txBody>
      </p:sp>
      <p:sp>
        <p:nvSpPr>
          <p:cNvPr id="29" name="TextBox 28"/>
          <p:cNvSpPr txBox="1"/>
          <p:nvPr/>
        </p:nvSpPr>
        <p:spPr>
          <a:xfrm>
            <a:off x="6693246" y="4843297"/>
            <a:ext cx="640080" cy="457200"/>
          </a:xfrm>
          <a:prstGeom prst="rect">
            <a:avLst/>
          </a:prstGeom>
          <a:noFill/>
        </p:spPr>
        <p:txBody>
          <a:bodyPr wrap="square" rtlCol="0">
            <a:spAutoFit/>
          </a:bodyPr>
          <a:lstStyle/>
          <a:p>
            <a:pPr algn="ctr"/>
            <a:r>
              <a:rPr lang="en-US" sz="2400" b="1" dirty="0" smtClean="0">
                <a:solidFill>
                  <a:schemeClr val="bg1"/>
                </a:solidFill>
              </a:rPr>
              <a:t>Q3</a:t>
            </a:r>
            <a:endParaRPr lang="en-US" sz="2400" b="1" dirty="0">
              <a:solidFill>
                <a:schemeClr val="bg1"/>
              </a:solidFill>
            </a:endParaRPr>
          </a:p>
        </p:txBody>
      </p:sp>
      <p:sp>
        <p:nvSpPr>
          <p:cNvPr id="30" name="Oval 29"/>
          <p:cNvSpPr/>
          <p:nvPr/>
        </p:nvSpPr>
        <p:spPr bwMode="auto">
          <a:xfrm>
            <a:off x="5120488" y="4758565"/>
            <a:ext cx="640080" cy="640080"/>
          </a:xfrm>
          <a:prstGeom prst="ellipse">
            <a:avLst/>
          </a:prstGeom>
          <a:noFill/>
          <a:ln w="57150">
            <a:headEnd/>
            <a:tailEnd/>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31" name="Oval 30"/>
          <p:cNvSpPr/>
          <p:nvPr/>
        </p:nvSpPr>
        <p:spPr bwMode="auto">
          <a:xfrm>
            <a:off x="5909225" y="4758565"/>
            <a:ext cx="640080" cy="640080"/>
          </a:xfrm>
          <a:prstGeom prst="ellipse">
            <a:avLst/>
          </a:prstGeom>
          <a:noFill/>
          <a:ln w="57150">
            <a:headEnd/>
            <a:tailEnd/>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32" name="Oval 31"/>
          <p:cNvSpPr/>
          <p:nvPr/>
        </p:nvSpPr>
        <p:spPr bwMode="auto">
          <a:xfrm>
            <a:off x="6693246" y="4751398"/>
            <a:ext cx="640080" cy="640080"/>
          </a:xfrm>
          <a:prstGeom prst="ellipse">
            <a:avLst/>
          </a:prstGeom>
          <a:noFill/>
          <a:ln w="57150">
            <a:headEnd/>
            <a:tailEnd/>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33" name="TextBox 32"/>
          <p:cNvSpPr txBox="1"/>
          <p:nvPr/>
        </p:nvSpPr>
        <p:spPr>
          <a:xfrm>
            <a:off x="4969425" y="4123544"/>
            <a:ext cx="3159759" cy="338554"/>
          </a:xfrm>
          <a:prstGeom prst="rect">
            <a:avLst/>
          </a:prstGeom>
          <a:noFill/>
        </p:spPr>
        <p:txBody>
          <a:bodyPr wrap="square" rtlCol="0">
            <a:spAutoFit/>
          </a:bodyPr>
          <a:lstStyle/>
          <a:p>
            <a:pPr algn="ctr"/>
            <a:r>
              <a:rPr lang="en-US" sz="1600" b="1" dirty="0" smtClean="0"/>
              <a:t>&amp; interim periods thereafter</a:t>
            </a:r>
            <a:endParaRPr lang="en-US" sz="1600" b="1" dirty="0"/>
          </a:p>
        </p:txBody>
      </p:sp>
      <p:sp>
        <p:nvSpPr>
          <p:cNvPr id="5" name="Rectangle 4"/>
          <p:cNvSpPr/>
          <p:nvPr/>
        </p:nvSpPr>
        <p:spPr>
          <a:xfrm>
            <a:off x="340242" y="2635117"/>
            <a:ext cx="8463516" cy="1344471"/>
          </a:xfrm>
          <a:prstGeom prst="rect">
            <a:avLst/>
          </a:prstGeom>
        </p:spPr>
        <p:txBody>
          <a:bodyPr wrap="square">
            <a:spAutoFit/>
          </a:bodyPr>
          <a:lstStyle/>
          <a:p>
            <a:pPr marL="356045">
              <a:lnSpc>
                <a:spcPct val="113000"/>
              </a:lnSpc>
              <a:spcBef>
                <a:spcPts val="400"/>
              </a:spcBef>
              <a:buSzPct val="100000"/>
            </a:pPr>
            <a:r>
              <a:rPr lang="en-US" b="1" dirty="0" smtClean="0"/>
              <a:t>Effective Date: </a:t>
            </a:r>
            <a:r>
              <a:rPr lang="en-US" dirty="0" smtClean="0"/>
              <a:t>First </a:t>
            </a:r>
            <a:r>
              <a:rPr lang="en-US" dirty="0"/>
              <a:t>annual period </a:t>
            </a:r>
            <a:r>
              <a:rPr lang="en-US" dirty="0" smtClean="0"/>
              <a:t>after Dec. 15</a:t>
            </a:r>
            <a:r>
              <a:rPr lang="en-US" dirty="0"/>
              <a:t>, 2015, and interim periods within annual periods </a:t>
            </a:r>
            <a:r>
              <a:rPr lang="en-US" dirty="0" smtClean="0"/>
              <a:t>after Dec. 15</a:t>
            </a:r>
            <a:r>
              <a:rPr lang="en-US" dirty="0"/>
              <a:t>, 2016. </a:t>
            </a:r>
            <a:r>
              <a:rPr lang="en-US" dirty="0" smtClean="0"/>
              <a:t>Early </a:t>
            </a:r>
            <a:r>
              <a:rPr lang="en-US" dirty="0"/>
              <a:t>adoption for any annual </a:t>
            </a:r>
            <a:r>
              <a:rPr lang="en-US" dirty="0" smtClean="0"/>
              <a:t>period </a:t>
            </a:r>
            <a:r>
              <a:rPr lang="en-US" dirty="0"/>
              <a:t>for which the </a:t>
            </a:r>
            <a:r>
              <a:rPr lang="en-US" dirty="0" smtClean="0"/>
              <a:t>annual financial </a:t>
            </a:r>
            <a:r>
              <a:rPr lang="en-US" dirty="0"/>
              <a:t>statements have not yet been made available for issuance</a:t>
            </a:r>
            <a:endParaRPr lang="en-US" dirty="0">
              <a:solidFill>
                <a:prstClr val="black"/>
              </a:solidFill>
            </a:endParaRPr>
          </a:p>
        </p:txBody>
      </p:sp>
      <p:sp>
        <p:nvSpPr>
          <p:cNvPr id="34" name="Rectangle 33"/>
          <p:cNvSpPr/>
          <p:nvPr/>
        </p:nvSpPr>
        <p:spPr>
          <a:xfrm>
            <a:off x="183412" y="1557609"/>
            <a:ext cx="8777176" cy="1031436"/>
          </a:xfrm>
          <a:prstGeom prst="rect">
            <a:avLst/>
          </a:prstGeom>
        </p:spPr>
        <p:txBody>
          <a:bodyPr wrap="square">
            <a:spAutoFit/>
          </a:bodyPr>
          <a:lstStyle/>
          <a:p>
            <a:pPr marL="356045">
              <a:lnSpc>
                <a:spcPct val="113000"/>
              </a:lnSpc>
              <a:spcBef>
                <a:spcPts val="400"/>
              </a:spcBef>
              <a:buSzPct val="100000"/>
            </a:pPr>
            <a:r>
              <a:rPr lang="en-US" b="1" dirty="0" smtClean="0"/>
              <a:t>Transition: </a:t>
            </a:r>
            <a:r>
              <a:rPr lang="en-US" b="1" i="1" dirty="0" smtClean="0">
                <a:solidFill>
                  <a:srgbClr val="FF0000"/>
                </a:solidFill>
              </a:rPr>
              <a:t>Prospectively</a:t>
            </a:r>
            <a:r>
              <a:rPr lang="en-US" dirty="0" smtClean="0"/>
              <a:t> </a:t>
            </a:r>
            <a:r>
              <a:rPr lang="en-US" dirty="0"/>
              <a:t>for </a:t>
            </a:r>
            <a:r>
              <a:rPr lang="en-US" dirty="0" smtClean="0"/>
              <a:t>combinations </a:t>
            </a:r>
            <a:r>
              <a:rPr lang="en-US" dirty="0"/>
              <a:t>entered into after </a:t>
            </a:r>
            <a:r>
              <a:rPr lang="en-US" dirty="0" smtClean="0"/>
              <a:t>adoption date. No </a:t>
            </a:r>
            <a:r>
              <a:rPr lang="en-US" dirty="0"/>
              <a:t>option to apply retrospective </a:t>
            </a:r>
            <a:r>
              <a:rPr lang="en-US" dirty="0" smtClean="0"/>
              <a:t>application. Existing NCAs and CRIs </a:t>
            </a:r>
            <a:r>
              <a:rPr lang="en-US" b="1" u="sng" dirty="0" smtClean="0"/>
              <a:t>are not</a:t>
            </a:r>
            <a:r>
              <a:rPr lang="en-US" dirty="0" smtClean="0"/>
              <a:t> subsumed into Goodwill.</a:t>
            </a:r>
            <a:endParaRPr lang="en-US" dirty="0"/>
          </a:p>
        </p:txBody>
      </p:sp>
      <p:cxnSp>
        <p:nvCxnSpPr>
          <p:cNvPr id="35" name="Straight Connector 34"/>
          <p:cNvCxnSpPr/>
          <p:nvPr/>
        </p:nvCxnSpPr>
        <p:spPr>
          <a:xfrm>
            <a:off x="529268" y="2600823"/>
            <a:ext cx="8085465"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376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197" y="1406068"/>
            <a:ext cx="8385559" cy="1433285"/>
          </a:xfrm>
        </p:spPr>
        <p:txBody>
          <a:bodyPr>
            <a:normAutofit/>
          </a:bodyPr>
          <a:lstStyle/>
          <a:p>
            <a:r>
              <a:rPr lang="en-US" dirty="0" smtClean="0"/>
              <a:t>ASU 2015-03, Simplifying presentation of Debt Issuance Costs</a:t>
            </a:r>
            <a:endParaRPr lang="en-US" dirty="0"/>
          </a:p>
        </p:txBody>
      </p:sp>
      <p:sp>
        <p:nvSpPr>
          <p:cNvPr id="3" name="Slide Number Placeholder 2"/>
          <p:cNvSpPr>
            <a:spLocks noGrp="1"/>
          </p:cNvSpPr>
          <p:nvPr>
            <p:ph type="sldNum" sz="quarter" idx="4"/>
          </p:nvPr>
        </p:nvSpPr>
        <p:spPr/>
        <p:txBody>
          <a:bodyPr/>
          <a:lstStyle/>
          <a:p>
            <a:pPr>
              <a:defRPr/>
            </a:pPr>
            <a:fld id="{B8C3CD40-D32D-4A66-9ED6-B023972553E0}" type="slidenum">
              <a:rPr lang="en-US" smtClean="0"/>
              <a:pPr>
                <a:defRPr/>
              </a:pPr>
              <a:t>21</a:t>
            </a:fld>
            <a:endParaRPr lang="en-US" dirty="0"/>
          </a:p>
        </p:txBody>
      </p:sp>
    </p:spTree>
    <p:extLst>
      <p:ext uri="{BB962C8B-B14F-4D97-AF65-F5344CB8AC3E}">
        <p14:creationId xmlns:p14="http://schemas.microsoft.com/office/powerpoint/2010/main" val="1722441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lstStyle/>
          <a:p>
            <a:r>
              <a:rPr lang="en-US" dirty="0" smtClean="0"/>
              <a:t>Simplifying the Presentation of Debt Issuance </a:t>
            </a:r>
            <a:r>
              <a:rPr lang="en-US" dirty="0" smtClean="0"/>
              <a:t>Costs</a:t>
            </a:r>
            <a:endParaRPr lang="en-US" dirty="0" smtClean="0"/>
          </a:p>
        </p:txBody>
      </p:sp>
      <p:graphicFrame>
        <p:nvGraphicFramePr>
          <p:cNvPr id="2" name="Diagram 1"/>
          <p:cNvGraphicFramePr/>
          <p:nvPr>
            <p:extLst>
              <p:ext uri="{D42A27DB-BD31-4B8C-83A1-F6EECF244321}">
                <p14:modId xmlns:p14="http://schemas.microsoft.com/office/powerpoint/2010/main" val="547195392"/>
              </p:ext>
            </p:extLst>
          </p:nvPr>
        </p:nvGraphicFramePr>
        <p:xfrm>
          <a:off x="497840" y="1534160"/>
          <a:ext cx="7934960" cy="445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37468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lstStyle/>
          <a:p>
            <a:r>
              <a:rPr lang="en-US" dirty="0" smtClean="0"/>
              <a:t>Simplifying the Presentation of Debt Issuance </a:t>
            </a:r>
            <a:r>
              <a:rPr lang="en-US" dirty="0" smtClean="0"/>
              <a:t>Costs</a:t>
            </a:r>
            <a:endParaRPr lang="en-US" dirty="0" smtClean="0"/>
          </a:p>
        </p:txBody>
      </p:sp>
      <p:graphicFrame>
        <p:nvGraphicFramePr>
          <p:cNvPr id="2" name="Diagram 1"/>
          <p:cNvGraphicFramePr/>
          <p:nvPr>
            <p:extLst/>
          </p:nvPr>
        </p:nvGraphicFramePr>
        <p:xfrm>
          <a:off x="1371600" y="1808820"/>
          <a:ext cx="6293224" cy="3674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138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236079" y="689723"/>
            <a:ext cx="8907921" cy="895540"/>
          </a:xfrm>
        </p:spPr>
        <p:txBody>
          <a:bodyPr/>
          <a:lstStyle/>
          <a:p>
            <a:r>
              <a:rPr lang="en-US" dirty="0" smtClean="0"/>
              <a:t>Simplifying the Presentation of Debt Issuance </a:t>
            </a:r>
            <a:r>
              <a:rPr lang="en-US" dirty="0" smtClean="0"/>
              <a:t>Cost</a:t>
            </a:r>
            <a:r>
              <a:rPr lang="en-US" dirty="0"/>
              <a:t/>
            </a:r>
            <a:br>
              <a:rPr lang="en-US" dirty="0"/>
            </a:br>
            <a:r>
              <a:rPr lang="en-US" sz="2800" dirty="0"/>
              <a:t>Illustrative </a:t>
            </a:r>
            <a:r>
              <a:rPr lang="en-US" sz="2800" dirty="0" smtClean="0"/>
              <a:t>Example</a:t>
            </a:r>
          </a:p>
        </p:txBody>
      </p:sp>
      <p:sp>
        <p:nvSpPr>
          <p:cNvPr id="4100" name="Rectangle 5"/>
          <p:cNvSpPr>
            <a:spLocks noGrp="1" noChangeArrowheads="1"/>
          </p:cNvSpPr>
          <p:nvPr>
            <p:ph type="body" sz="quarter" idx="10"/>
          </p:nvPr>
        </p:nvSpPr>
        <p:spPr>
          <a:xfrm>
            <a:off x="338773" y="1876197"/>
            <a:ext cx="8561387" cy="4624240"/>
          </a:xfrm>
        </p:spPr>
        <p:txBody>
          <a:bodyPr>
            <a:noAutofit/>
          </a:bodyPr>
          <a:lstStyle/>
          <a:p>
            <a:pPr marL="0" lvl="2" indent="0">
              <a:buNone/>
            </a:pPr>
            <a:r>
              <a:rPr lang="en-US" sz="1350" dirty="0"/>
              <a:t>On December 31, 201X, an entity issues a noninterest bearing debt security due in two years, with a face amount of $1,000,000 to an investor for $907,030. On the same date, the entity incurs and pays issuance costs of $25,000 to parties other than the investor.</a:t>
            </a:r>
          </a:p>
          <a:p>
            <a:pPr marL="0" lvl="2" indent="0">
              <a:buNone/>
            </a:pPr>
            <a:r>
              <a:rPr lang="en-US" sz="1350" dirty="0"/>
              <a:t>Presentation of debt issuance costs on December 31, 201X, under the existing standard, and under the new standard are as follows:</a:t>
            </a:r>
          </a:p>
          <a:p>
            <a:pPr marL="0" lvl="2" indent="0">
              <a:buNone/>
            </a:pPr>
            <a:endParaRPr lang="en-US" dirty="0"/>
          </a:p>
          <a:p>
            <a:pPr marL="0" lvl="2" indent="0">
              <a:spcBef>
                <a:spcPts val="450"/>
              </a:spcBef>
              <a:buNone/>
            </a:pPr>
            <a:r>
              <a:rPr lang="en-US" dirty="0" smtClean="0"/>
              <a:t>				</a:t>
            </a:r>
            <a:r>
              <a:rPr lang="en-US" sz="1350" u="sng" dirty="0"/>
              <a:t>Existing Standard</a:t>
            </a:r>
            <a:r>
              <a:rPr lang="en-US" sz="1350" dirty="0"/>
              <a:t>		</a:t>
            </a:r>
            <a:r>
              <a:rPr lang="en-US" sz="1350" u="sng" dirty="0"/>
              <a:t>New Standard</a:t>
            </a:r>
          </a:p>
          <a:p>
            <a:pPr marL="0" lvl="2" indent="0">
              <a:spcBef>
                <a:spcPts val="450"/>
              </a:spcBef>
              <a:buNone/>
            </a:pPr>
            <a:r>
              <a:rPr lang="en-US" sz="1350" dirty="0"/>
              <a:t>Debt issuance costs (asset)	      </a:t>
            </a:r>
            <a:r>
              <a:rPr lang="en-US" sz="1350" dirty="0" smtClean="0"/>
              <a:t>	      $      </a:t>
            </a:r>
            <a:r>
              <a:rPr lang="en-US" sz="1350" dirty="0"/>
              <a:t>25,000		$            n/a</a:t>
            </a:r>
          </a:p>
          <a:p>
            <a:pPr marL="0" lvl="2" indent="0">
              <a:spcBef>
                <a:spcPts val="450"/>
              </a:spcBef>
              <a:buNone/>
            </a:pPr>
            <a:r>
              <a:rPr lang="en-US" sz="1350" dirty="0"/>
              <a:t>Noninterest bearing note		      $ 1,000,000		$ 1,000,000</a:t>
            </a:r>
          </a:p>
          <a:p>
            <a:pPr marL="0" lvl="2" indent="0">
              <a:spcBef>
                <a:spcPts val="450"/>
              </a:spcBef>
              <a:buNone/>
            </a:pPr>
            <a:r>
              <a:rPr lang="en-US" sz="1350" dirty="0"/>
              <a:t>   Less unamortized discount	              </a:t>
            </a:r>
            <a:r>
              <a:rPr lang="en-US" sz="1350" dirty="0" smtClean="0"/>
              <a:t>	              92,970</a:t>
            </a:r>
            <a:r>
              <a:rPr lang="en-US" sz="1350" dirty="0"/>
              <a:t>		        92,970</a:t>
            </a:r>
          </a:p>
          <a:p>
            <a:pPr marL="0" lvl="2" indent="0">
              <a:spcBef>
                <a:spcPts val="450"/>
              </a:spcBef>
              <a:buNone/>
            </a:pPr>
            <a:r>
              <a:rPr lang="en-US" sz="1350" dirty="0"/>
              <a:t>   Less unamortized debt </a:t>
            </a:r>
            <a:br>
              <a:rPr lang="en-US" sz="1350" dirty="0"/>
            </a:br>
            <a:r>
              <a:rPr lang="en-US" sz="1350" dirty="0"/>
              <a:t>   issuance costs			     </a:t>
            </a:r>
            <a:r>
              <a:rPr lang="en-US" sz="1350" u="sng" dirty="0"/>
              <a:t>               n/a</a:t>
            </a:r>
            <a:r>
              <a:rPr lang="en-US" sz="1350" dirty="0"/>
              <a:t>		</a:t>
            </a:r>
            <a:r>
              <a:rPr lang="en-US" sz="1350" u="sng" dirty="0"/>
              <a:t>        25,000</a:t>
            </a:r>
          </a:p>
          <a:p>
            <a:pPr marL="0" lvl="2" indent="0">
              <a:spcBef>
                <a:spcPts val="450"/>
              </a:spcBef>
              <a:buNone/>
            </a:pPr>
            <a:r>
              <a:rPr lang="en-US" sz="1350" dirty="0"/>
              <a:t>   Note payable, net		      </a:t>
            </a:r>
            <a:r>
              <a:rPr lang="en-US" sz="1350" dirty="0" smtClean="0"/>
              <a:t>	       $    </a:t>
            </a:r>
            <a:r>
              <a:rPr lang="en-US" sz="1350" dirty="0"/>
              <a:t>907,030		$    882,030</a:t>
            </a:r>
          </a:p>
        </p:txBody>
      </p:sp>
    </p:spTree>
    <p:extLst>
      <p:ext uri="{BB962C8B-B14F-4D97-AF65-F5344CB8AC3E}">
        <p14:creationId xmlns:p14="http://schemas.microsoft.com/office/powerpoint/2010/main" val="25387570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236079" y="689723"/>
            <a:ext cx="8907921" cy="895540"/>
          </a:xfrm>
        </p:spPr>
        <p:txBody>
          <a:bodyPr/>
          <a:lstStyle/>
          <a:p>
            <a:r>
              <a:rPr lang="en-US" dirty="0" smtClean="0"/>
              <a:t>Simplifying the Presentation of Debt Issuance </a:t>
            </a:r>
            <a:r>
              <a:rPr lang="en-US" dirty="0" smtClean="0"/>
              <a:t>Cost</a:t>
            </a:r>
            <a:r>
              <a:rPr lang="en-US" dirty="0"/>
              <a:t/>
            </a:r>
            <a:br>
              <a:rPr lang="en-US" dirty="0"/>
            </a:br>
            <a:r>
              <a:rPr lang="en-US" sz="2800" dirty="0" smtClean="0"/>
              <a:t>SEC Staff Announcement – June 18, 2015</a:t>
            </a:r>
            <a:endParaRPr lang="en-US" sz="2800" dirty="0" smtClean="0"/>
          </a:p>
        </p:txBody>
      </p:sp>
      <p:sp>
        <p:nvSpPr>
          <p:cNvPr id="4100" name="Rectangle 5"/>
          <p:cNvSpPr>
            <a:spLocks noGrp="1" noChangeArrowheads="1"/>
          </p:cNvSpPr>
          <p:nvPr>
            <p:ph type="body" sz="quarter" idx="10"/>
          </p:nvPr>
        </p:nvSpPr>
        <p:spPr>
          <a:xfrm>
            <a:off x="338773" y="1876197"/>
            <a:ext cx="8561387" cy="4624240"/>
          </a:xfrm>
        </p:spPr>
        <p:txBody>
          <a:bodyPr>
            <a:noAutofit/>
          </a:bodyPr>
          <a:lstStyle/>
          <a:p>
            <a:r>
              <a:rPr lang="en-US" sz="1600" dirty="0"/>
              <a:t>On April 7, 2015, the FASB issued Accounting Standards Update No. 2015-03, </a:t>
            </a:r>
            <a:r>
              <a:rPr lang="en-US" sz="1600" i="1" dirty="0"/>
              <a:t>Interest—Imputation of Interest (Subtopic 835-30): Simplifying the Presentation of Debt Issuance Costs</a:t>
            </a:r>
            <a:r>
              <a:rPr lang="en-US" sz="1600" dirty="0"/>
              <a:t>, which requires entities to present debt issuance costs related to a recognized debt liability as a direct deduction from the carrying amount of that debt liability.  The guidance in Update 2015-03 does not address presentation or subsequent measurement of debt issuance costs related to line-of-credit arrangements</a:t>
            </a:r>
            <a:r>
              <a:rPr lang="en-US" sz="1600" dirty="0" smtClean="0"/>
              <a:t>.</a:t>
            </a:r>
            <a:endParaRPr lang="en-US" sz="1600" dirty="0"/>
          </a:p>
          <a:p>
            <a:r>
              <a:rPr lang="en-US" sz="1600" dirty="0"/>
              <a:t>Given the absence of authoritative guidance within Update 2015-03 for debt issuance costs related to line-of-credit arrangements, the SEC staff would not object to an entity deferring and presenting debt issuance costs as an asset and subsequently amortizing the deferred debt issuance costs ratably over the term of the line-of-credit arrangement, regardless of whether there are any outstanding borrowings on the line-of-credit arrangement .</a:t>
            </a:r>
          </a:p>
        </p:txBody>
      </p:sp>
    </p:spTree>
    <p:extLst>
      <p:ext uri="{BB962C8B-B14F-4D97-AF65-F5344CB8AC3E}">
        <p14:creationId xmlns:p14="http://schemas.microsoft.com/office/powerpoint/2010/main" val="33224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197" y="1406068"/>
            <a:ext cx="8385559" cy="1433285"/>
          </a:xfrm>
        </p:spPr>
        <p:txBody>
          <a:bodyPr>
            <a:normAutofit/>
          </a:bodyPr>
          <a:lstStyle/>
          <a:p>
            <a:r>
              <a:rPr lang="en-US" dirty="0" smtClean="0"/>
              <a:t>ASU </a:t>
            </a:r>
            <a:r>
              <a:rPr lang="en-US" dirty="0"/>
              <a:t>2015-11, Simplifying the Measurement of </a:t>
            </a:r>
            <a:r>
              <a:rPr lang="en-US" dirty="0" smtClean="0"/>
              <a:t>Inventory</a:t>
            </a:r>
            <a:endParaRPr lang="en-US" dirty="0"/>
          </a:p>
        </p:txBody>
      </p:sp>
      <p:sp>
        <p:nvSpPr>
          <p:cNvPr id="3" name="Slide Number Placeholder 2"/>
          <p:cNvSpPr>
            <a:spLocks noGrp="1"/>
          </p:cNvSpPr>
          <p:nvPr>
            <p:ph type="sldNum" sz="quarter" idx="4"/>
          </p:nvPr>
        </p:nvSpPr>
        <p:spPr/>
        <p:txBody>
          <a:bodyPr/>
          <a:lstStyle/>
          <a:p>
            <a:pPr>
              <a:defRPr/>
            </a:pPr>
            <a:fld id="{B8C3CD40-D32D-4A66-9ED6-B023972553E0}" type="slidenum">
              <a:rPr lang="en-US" smtClean="0"/>
              <a:pPr>
                <a:defRPr/>
              </a:pPr>
              <a:t>26</a:t>
            </a:fld>
            <a:endParaRPr lang="en-US" dirty="0"/>
          </a:p>
        </p:txBody>
      </p:sp>
    </p:spTree>
    <p:extLst>
      <p:ext uri="{BB962C8B-B14F-4D97-AF65-F5344CB8AC3E}">
        <p14:creationId xmlns:p14="http://schemas.microsoft.com/office/powerpoint/2010/main" val="2492378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Simplifying the Subsequent Measurement of Inventory</a:t>
            </a:r>
          </a:p>
        </p:txBody>
      </p:sp>
      <p:graphicFrame>
        <p:nvGraphicFramePr>
          <p:cNvPr id="6" name="Diagram 5"/>
          <p:cNvGraphicFramePr/>
          <p:nvPr>
            <p:extLst>
              <p:ext uri="{D42A27DB-BD31-4B8C-83A1-F6EECF244321}">
                <p14:modId xmlns:p14="http://schemas.microsoft.com/office/powerpoint/2010/main" val="1648018060"/>
              </p:ext>
            </p:extLst>
          </p:nvPr>
        </p:nvGraphicFramePr>
        <p:xfrm>
          <a:off x="396240" y="1507578"/>
          <a:ext cx="8300720" cy="4598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7969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79" y="750683"/>
            <a:ext cx="8907921" cy="895540"/>
          </a:xfrm>
        </p:spPr>
        <p:txBody>
          <a:bodyPr/>
          <a:lstStyle/>
          <a:p>
            <a:r>
              <a:rPr lang="en-US" dirty="0"/>
              <a:t>Simplifying the Subsequent Measurement of </a:t>
            </a:r>
            <a:r>
              <a:rPr lang="en-US" dirty="0" smtClean="0"/>
              <a:t>Inventory</a:t>
            </a:r>
            <a:br>
              <a:rPr lang="en-US" dirty="0" smtClean="0"/>
            </a:br>
            <a:r>
              <a:rPr lang="en-US" sz="2800" dirty="0" smtClean="0"/>
              <a:t>Inventory</a:t>
            </a:r>
            <a:r>
              <a:rPr lang="en-US" sz="2800" dirty="0" smtClean="0"/>
              <a:t> </a:t>
            </a:r>
            <a:r>
              <a:rPr lang="en-US" sz="2800" dirty="0"/>
              <a:t>Measurement Example - Assumptions</a:t>
            </a:r>
          </a:p>
        </p:txBody>
      </p:sp>
      <p:graphicFrame>
        <p:nvGraphicFramePr>
          <p:cNvPr id="4" name="Diagram 3"/>
          <p:cNvGraphicFramePr/>
          <p:nvPr>
            <p:extLst>
              <p:ext uri="{D42A27DB-BD31-4B8C-83A1-F6EECF244321}">
                <p14:modId xmlns:p14="http://schemas.microsoft.com/office/powerpoint/2010/main" val="4071536485"/>
              </p:ext>
            </p:extLst>
          </p:nvPr>
        </p:nvGraphicFramePr>
        <p:xfrm>
          <a:off x="1395875" y="2228414"/>
          <a:ext cx="6373757" cy="3700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8551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15330363"/>
              </p:ext>
            </p:extLst>
          </p:nvPr>
        </p:nvGraphicFramePr>
        <p:xfrm>
          <a:off x="850914" y="1828800"/>
          <a:ext cx="7531086" cy="419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236079" y="689723"/>
            <a:ext cx="8907921" cy="895540"/>
          </a:xfrm>
        </p:spPr>
        <p:txBody>
          <a:bodyPr/>
          <a:lstStyle/>
          <a:p>
            <a:r>
              <a:rPr lang="en-US" dirty="0"/>
              <a:t>Simplifying the Subsequent Measurement of </a:t>
            </a:r>
            <a:r>
              <a:rPr lang="en-US" dirty="0" smtClean="0"/>
              <a:t>Inventory</a:t>
            </a:r>
            <a:br>
              <a:rPr lang="en-US" dirty="0" smtClean="0"/>
            </a:br>
            <a:r>
              <a:rPr lang="en-US" sz="2800" dirty="0" smtClean="0"/>
              <a:t>Example </a:t>
            </a:r>
            <a:r>
              <a:rPr lang="en-US" sz="2800" dirty="0"/>
              <a:t>Under Current GAAP</a:t>
            </a:r>
          </a:p>
        </p:txBody>
      </p:sp>
    </p:spTree>
    <p:extLst>
      <p:ext uri="{BB962C8B-B14F-4D97-AF65-F5344CB8AC3E}">
        <p14:creationId xmlns:p14="http://schemas.microsoft.com/office/powerpoint/2010/main" val="2784299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Recent Standards</a:t>
            </a:r>
            <a:endParaRPr lang="en-US" dirty="0"/>
          </a:p>
        </p:txBody>
      </p:sp>
      <p:sp>
        <p:nvSpPr>
          <p:cNvPr id="3" name="Slide Number Placeholder 2"/>
          <p:cNvSpPr>
            <a:spLocks noGrp="1"/>
          </p:cNvSpPr>
          <p:nvPr>
            <p:ph type="sldNum" sz="quarter" idx="4"/>
          </p:nvPr>
        </p:nvSpPr>
        <p:spPr/>
        <p:txBody>
          <a:bodyPr/>
          <a:lstStyle/>
          <a:p>
            <a:pPr>
              <a:defRPr/>
            </a:pPr>
            <a:fld id="{83EF04B0-09F5-4156-B0F5-C9A54A38EC13}" type="slidenum">
              <a:rPr lang="en-US" smtClean="0"/>
              <a:pPr>
                <a:defRPr/>
              </a:pPr>
              <a:t>3</a:t>
            </a:fld>
            <a:endParaRPr lang="en-US" dirty="0"/>
          </a:p>
        </p:txBody>
      </p:sp>
    </p:spTree>
    <p:extLst>
      <p:ext uri="{BB962C8B-B14F-4D97-AF65-F5344CB8AC3E}">
        <p14:creationId xmlns:p14="http://schemas.microsoft.com/office/powerpoint/2010/main" val="1811343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401477" y="1758959"/>
          <a:ext cx="6410884" cy="3603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236079" y="903083"/>
            <a:ext cx="8907921" cy="895540"/>
          </a:xfrm>
        </p:spPr>
        <p:txBody>
          <a:bodyPr/>
          <a:lstStyle/>
          <a:p>
            <a:r>
              <a:rPr lang="en-US" dirty="0"/>
              <a:t>Simplifying the Subsequent Measurement of </a:t>
            </a:r>
            <a:r>
              <a:rPr lang="en-US" dirty="0" smtClean="0"/>
              <a:t>Inventory</a:t>
            </a:r>
            <a:br>
              <a:rPr lang="en-US" dirty="0" smtClean="0"/>
            </a:br>
            <a:r>
              <a:rPr lang="en-US" sz="2800" dirty="0" smtClean="0"/>
              <a:t>Example </a:t>
            </a:r>
            <a:r>
              <a:rPr lang="en-US" sz="2800" dirty="0"/>
              <a:t>Under ASU 2015-11</a:t>
            </a:r>
          </a:p>
        </p:txBody>
      </p:sp>
    </p:spTree>
    <p:extLst>
      <p:ext uri="{BB962C8B-B14F-4D97-AF65-F5344CB8AC3E}">
        <p14:creationId xmlns:p14="http://schemas.microsoft.com/office/powerpoint/2010/main" val="36494104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197" y="1406068"/>
            <a:ext cx="8385559" cy="1433285"/>
          </a:xfrm>
        </p:spPr>
        <p:txBody>
          <a:bodyPr>
            <a:normAutofit/>
          </a:bodyPr>
          <a:lstStyle/>
          <a:p>
            <a:r>
              <a:rPr lang="en-US" dirty="0" smtClean="0"/>
              <a:t>ASU 2015-15, Deferral of the Effective Date of Revenue Recognition</a:t>
            </a:r>
            <a:endParaRPr lang="en-US" dirty="0"/>
          </a:p>
        </p:txBody>
      </p:sp>
      <p:sp>
        <p:nvSpPr>
          <p:cNvPr id="3" name="Slide Number Placeholder 2"/>
          <p:cNvSpPr>
            <a:spLocks noGrp="1"/>
          </p:cNvSpPr>
          <p:nvPr>
            <p:ph type="sldNum" sz="quarter" idx="4"/>
          </p:nvPr>
        </p:nvSpPr>
        <p:spPr/>
        <p:txBody>
          <a:bodyPr/>
          <a:lstStyle/>
          <a:p>
            <a:pPr>
              <a:defRPr/>
            </a:pPr>
            <a:fld id="{B8C3CD40-D32D-4A66-9ED6-B023972553E0}" type="slidenum">
              <a:rPr lang="en-US" smtClean="0"/>
              <a:pPr>
                <a:defRPr/>
              </a:pPr>
              <a:t>31</a:t>
            </a:fld>
            <a:endParaRPr lang="en-US" dirty="0"/>
          </a:p>
        </p:txBody>
      </p:sp>
    </p:spTree>
    <p:extLst>
      <p:ext uri="{BB962C8B-B14F-4D97-AF65-F5344CB8AC3E}">
        <p14:creationId xmlns:p14="http://schemas.microsoft.com/office/powerpoint/2010/main" val="7956824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152400" y="699883"/>
            <a:ext cx="8554720" cy="895540"/>
          </a:xfrm>
        </p:spPr>
        <p:txBody>
          <a:bodyPr/>
          <a:lstStyle/>
          <a:p>
            <a:r>
              <a:rPr lang="en-US" dirty="0" smtClean="0"/>
              <a:t>Deferral of </a:t>
            </a:r>
            <a:r>
              <a:rPr lang="en-US" dirty="0"/>
              <a:t>E</a:t>
            </a:r>
            <a:r>
              <a:rPr lang="en-US" dirty="0" smtClean="0"/>
              <a:t>ffective Date: Revenue Recognition</a:t>
            </a:r>
            <a:endParaRPr lang="en-US" sz="2800" dirty="0" smtClean="0"/>
          </a:p>
        </p:txBody>
      </p:sp>
      <p:sp>
        <p:nvSpPr>
          <p:cNvPr id="4100" name="Rectangle 5"/>
          <p:cNvSpPr>
            <a:spLocks noGrp="1" noChangeArrowheads="1"/>
          </p:cNvSpPr>
          <p:nvPr>
            <p:ph type="body" sz="quarter" idx="10"/>
          </p:nvPr>
        </p:nvSpPr>
        <p:spPr>
          <a:xfrm>
            <a:off x="125413" y="1672997"/>
            <a:ext cx="8561387" cy="4624240"/>
          </a:xfrm>
        </p:spPr>
        <p:txBody>
          <a:bodyPr>
            <a:noAutofit/>
          </a:bodyPr>
          <a:lstStyle/>
          <a:p>
            <a:r>
              <a:rPr lang="en-US" sz="2000" dirty="0" smtClean="0"/>
              <a:t>Public business entities, certain not-for-profit entities, and certain employee benefit plans</a:t>
            </a:r>
          </a:p>
          <a:p>
            <a:pPr lvl="1"/>
            <a:r>
              <a:rPr lang="en-US" sz="1400" dirty="0" smtClean="0"/>
              <a:t>Annual reporting periods beginning after December 15, 2017 (including interim reporting periods within that reporting period)</a:t>
            </a:r>
          </a:p>
          <a:p>
            <a:pPr lvl="1"/>
            <a:r>
              <a:rPr lang="en-US" sz="1400" dirty="0"/>
              <a:t>Early application permitted as of </a:t>
            </a:r>
            <a:r>
              <a:rPr lang="en-US" sz="1400" dirty="0"/>
              <a:t>annual reporting periods beginning after December 15, </a:t>
            </a:r>
            <a:r>
              <a:rPr lang="en-US" sz="1400" dirty="0" smtClean="0"/>
              <a:t>2016 (including interim </a:t>
            </a:r>
            <a:r>
              <a:rPr lang="en-US" sz="1400" dirty="0"/>
              <a:t>reporting periods within that reporting </a:t>
            </a:r>
            <a:r>
              <a:rPr lang="en-US" sz="1400" dirty="0" smtClean="0"/>
              <a:t>period)</a:t>
            </a:r>
            <a:endParaRPr lang="en-US" sz="1400" dirty="0"/>
          </a:p>
          <a:p>
            <a:r>
              <a:rPr lang="en-US" sz="2000" dirty="0" smtClean="0"/>
              <a:t>All other entities</a:t>
            </a:r>
          </a:p>
          <a:p>
            <a:pPr lvl="1"/>
            <a:r>
              <a:rPr lang="en-US" sz="1400" dirty="0" smtClean="0"/>
              <a:t>Annual reporting periods </a:t>
            </a:r>
            <a:r>
              <a:rPr lang="en-US" sz="1400" dirty="0"/>
              <a:t>beginning after December 15, 2018, and interim reporting periods </a:t>
            </a:r>
            <a:r>
              <a:rPr lang="en-US" sz="1400" dirty="0" smtClean="0"/>
              <a:t>within annual </a:t>
            </a:r>
            <a:r>
              <a:rPr lang="en-US" sz="1400" dirty="0"/>
              <a:t>reporting periods beginning after December 15, </a:t>
            </a:r>
            <a:r>
              <a:rPr lang="en-US" sz="1400" dirty="0" smtClean="0"/>
              <a:t>2019</a:t>
            </a:r>
          </a:p>
          <a:p>
            <a:pPr lvl="1"/>
            <a:r>
              <a:rPr lang="en-US" sz="1400" dirty="0"/>
              <a:t>Early application permitted as </a:t>
            </a:r>
            <a:r>
              <a:rPr lang="en-US" sz="1400" dirty="0" smtClean="0"/>
              <a:t>of annual </a:t>
            </a:r>
            <a:r>
              <a:rPr lang="en-US" sz="1400" dirty="0"/>
              <a:t>reporting periods beginning after December 15, 2016 (including interim reporting periods within that reporting period</a:t>
            </a:r>
            <a:r>
              <a:rPr lang="en-US" sz="1400" dirty="0" smtClean="0"/>
              <a:t>)</a:t>
            </a:r>
          </a:p>
          <a:p>
            <a:pPr lvl="1"/>
            <a:r>
              <a:rPr lang="en-US" sz="1400" dirty="0"/>
              <a:t>Early application permitted as of annual reporting periods beginning after December 15, 2016 </a:t>
            </a:r>
            <a:r>
              <a:rPr lang="en-US" sz="1400" dirty="0" smtClean="0"/>
              <a:t>and interim reporting periods in the within annual reporting period beginning one year after the period of adoption </a:t>
            </a:r>
            <a:endParaRPr lang="en-US" sz="1400" dirty="0"/>
          </a:p>
          <a:p>
            <a:pPr lvl="1"/>
            <a:endParaRPr lang="en-US" sz="1400" dirty="0"/>
          </a:p>
        </p:txBody>
      </p:sp>
    </p:spTree>
    <p:extLst>
      <p:ext uri="{BB962C8B-B14F-4D97-AF65-F5344CB8AC3E}">
        <p14:creationId xmlns:p14="http://schemas.microsoft.com/office/powerpoint/2010/main" val="22661993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FASB/EITF/PCC projects</a:t>
            </a:r>
            <a:endParaRPr lang="en-US" dirty="0"/>
          </a:p>
        </p:txBody>
      </p:sp>
      <p:sp>
        <p:nvSpPr>
          <p:cNvPr id="3" name="Slide Number Placeholder 2"/>
          <p:cNvSpPr>
            <a:spLocks noGrp="1"/>
          </p:cNvSpPr>
          <p:nvPr>
            <p:ph type="sldNum" sz="quarter" idx="4"/>
          </p:nvPr>
        </p:nvSpPr>
        <p:spPr/>
        <p:txBody>
          <a:bodyPr/>
          <a:lstStyle/>
          <a:p>
            <a:pPr>
              <a:defRPr/>
            </a:pPr>
            <a:fld id="{83EF04B0-09F5-4156-B0F5-C9A54A38EC13}" type="slidenum">
              <a:rPr lang="en-US" smtClean="0"/>
              <a:pPr>
                <a:defRPr/>
              </a:pPr>
              <a:t>33</a:t>
            </a:fld>
            <a:endParaRPr lang="en-US" dirty="0"/>
          </a:p>
        </p:txBody>
      </p:sp>
    </p:spTree>
    <p:extLst>
      <p:ext uri="{BB962C8B-B14F-4D97-AF65-F5344CB8AC3E}">
        <p14:creationId xmlns:p14="http://schemas.microsoft.com/office/powerpoint/2010/main" val="4111847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 FASB Agenda</a:t>
            </a:r>
            <a:endParaRPr lang="en-US" dirty="0"/>
          </a:p>
        </p:txBody>
      </p:sp>
      <p:sp>
        <p:nvSpPr>
          <p:cNvPr id="3" name="Slide Number Placeholder 2"/>
          <p:cNvSpPr>
            <a:spLocks noGrp="1"/>
          </p:cNvSpPr>
          <p:nvPr>
            <p:ph type="sldNum" sz="quarter" idx="11"/>
          </p:nvPr>
        </p:nvSpPr>
        <p:spPr/>
        <p:txBody>
          <a:bodyPr/>
          <a:lstStyle/>
          <a:p>
            <a:fld id="{B8C3CD40-D32D-4A66-9ED6-B023972553E0}" type="slidenum">
              <a:rPr lang="en-US" smtClean="0"/>
              <a:pPr/>
              <a:t>34</a:t>
            </a:fld>
            <a:endParaRPr lang="en-US"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916723691"/>
              </p:ext>
            </p:extLst>
          </p:nvPr>
        </p:nvGraphicFramePr>
        <p:xfrm>
          <a:off x="378066" y="1374419"/>
          <a:ext cx="8415978" cy="2077560"/>
        </p:xfrm>
        <a:graphic>
          <a:graphicData uri="http://schemas.openxmlformats.org/drawingml/2006/table">
            <a:tbl>
              <a:tblPr firstRow="1" bandRow="1">
                <a:tableStyleId>{5C22544A-7EE6-4342-B048-85BDC9FD1C3A}</a:tableStyleId>
              </a:tblPr>
              <a:tblGrid>
                <a:gridCol w="5638912"/>
                <a:gridCol w="2777066"/>
              </a:tblGrid>
              <a:tr h="386644">
                <a:tc>
                  <a:txBody>
                    <a:bodyPr/>
                    <a:lstStyle/>
                    <a:p>
                      <a:pPr marL="0" algn="l" defTabSz="914400" rtl="0" eaLnBrk="1" latinLnBrk="0" hangingPunct="1"/>
                      <a:r>
                        <a:rPr lang="en-US" sz="1800" b="1" kern="1200" dirty="0" smtClean="0">
                          <a:solidFill>
                            <a:schemeClr val="dk1"/>
                          </a:solidFill>
                          <a:latin typeface="+mn-lt"/>
                          <a:ea typeface="+mn-ea"/>
                          <a:cs typeface="+mn-cs"/>
                        </a:rPr>
                        <a:t>Framework Projects</a:t>
                      </a:r>
                      <a:endParaRPr lang="en-US" sz="1800" b="0"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800" b="1" kern="1200" dirty="0" smtClean="0">
                          <a:solidFill>
                            <a:schemeClr val="dk1"/>
                          </a:solidFill>
                          <a:latin typeface="+mn-lt"/>
                          <a:ea typeface="+mn-ea"/>
                          <a:cs typeface="+mn-cs"/>
                        </a:rPr>
                        <a:t>Stage</a:t>
                      </a:r>
                      <a:endParaRPr lang="en-US" sz="1800" b="1"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9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Conceptual Framework: Measurement</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400" b="0" kern="1200" dirty="0" smtClean="0">
                          <a:solidFill>
                            <a:schemeClr val="dk1"/>
                          </a:solidFill>
                          <a:latin typeface="+mn-lt"/>
                          <a:ea typeface="+mn-ea"/>
                          <a:cs typeface="+mn-cs"/>
                        </a:rPr>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9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Conceptual Framework: Presentation</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9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Disclosure Framework: Board’s Decision Process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Exposure Draft </a:t>
                      </a:r>
                      <a:r>
                        <a:rPr lang="en-US" sz="1400" dirty="0" err="1" smtClean="0"/>
                        <a:t>Redeliberations</a:t>
                      </a:r>
                      <a:endParaRPr lang="en-US" sz="14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834011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079" y="311544"/>
            <a:ext cx="8561220" cy="897252"/>
          </a:xfrm>
        </p:spPr>
        <p:txBody>
          <a:bodyPr/>
          <a:lstStyle/>
          <a:p>
            <a:r>
              <a:rPr lang="en-US" dirty="0" smtClean="0"/>
              <a:t>Current FASB Agenda</a:t>
            </a:r>
            <a:endParaRPr lang="en-US" dirty="0"/>
          </a:p>
        </p:txBody>
      </p:sp>
      <p:sp>
        <p:nvSpPr>
          <p:cNvPr id="3" name="Slide Number Placeholder 2"/>
          <p:cNvSpPr>
            <a:spLocks noGrp="1"/>
          </p:cNvSpPr>
          <p:nvPr>
            <p:ph type="sldNum" sz="quarter" idx="11"/>
          </p:nvPr>
        </p:nvSpPr>
        <p:spPr/>
        <p:txBody>
          <a:bodyPr/>
          <a:lstStyle/>
          <a:p>
            <a:fld id="{B8C3CD40-D32D-4A66-9ED6-B023972553E0}" type="slidenum">
              <a:rPr lang="en-US" smtClean="0"/>
              <a:pPr/>
              <a:t>35</a:t>
            </a:fld>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51667447"/>
              </p:ext>
            </p:extLst>
          </p:nvPr>
        </p:nvGraphicFramePr>
        <p:xfrm>
          <a:off x="310201" y="1376417"/>
          <a:ext cx="8415978" cy="3083823"/>
        </p:xfrm>
        <a:graphic>
          <a:graphicData uri="http://schemas.openxmlformats.org/drawingml/2006/table">
            <a:tbl>
              <a:tblPr firstRow="1" bandRow="1">
                <a:tableStyleId>{5C22544A-7EE6-4342-B048-85BDC9FD1C3A}</a:tableStyleId>
              </a:tblPr>
              <a:tblGrid>
                <a:gridCol w="5723580"/>
                <a:gridCol w="2692398"/>
              </a:tblGrid>
              <a:tr h="614943">
                <a:tc>
                  <a:txBody>
                    <a:bodyPr/>
                    <a:lstStyle/>
                    <a:p>
                      <a:pPr marL="0" algn="l" defTabSz="914400" rtl="0" eaLnBrk="1" latinLnBrk="0" hangingPunct="1"/>
                      <a:r>
                        <a:rPr lang="en-US" sz="1600" b="1" kern="1200" dirty="0" smtClean="0">
                          <a:solidFill>
                            <a:schemeClr val="dk1"/>
                          </a:solidFill>
                          <a:latin typeface="+mn-lt"/>
                          <a:ea typeface="+mn-ea"/>
                          <a:cs typeface="+mn-cs"/>
                        </a:rPr>
                        <a:t>Recognition</a:t>
                      </a:r>
                      <a:r>
                        <a:rPr lang="en-US" sz="1600" b="1" kern="1200" baseline="0" dirty="0" smtClean="0">
                          <a:solidFill>
                            <a:schemeClr val="dk1"/>
                          </a:solidFill>
                          <a:latin typeface="+mn-lt"/>
                          <a:ea typeface="+mn-ea"/>
                          <a:cs typeface="+mn-cs"/>
                        </a:rPr>
                        <a:t> and Measurement: Broad </a:t>
                      </a:r>
                      <a:r>
                        <a:rPr lang="en-US" sz="1600" b="1" kern="1200" dirty="0" smtClean="0">
                          <a:solidFill>
                            <a:schemeClr val="dk1"/>
                          </a:solidFill>
                          <a:latin typeface="+mn-lt"/>
                          <a:ea typeface="+mn-ea"/>
                          <a:cs typeface="+mn-cs"/>
                        </a:rPr>
                        <a:t>Projects</a:t>
                      </a:r>
                      <a:endParaRPr lang="en-US" sz="1600" b="0"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600" b="1" kern="1200" dirty="0" smtClean="0">
                          <a:solidFill>
                            <a:schemeClr val="dk1"/>
                          </a:solidFill>
                          <a:latin typeface="+mn-lt"/>
                          <a:ea typeface="+mn-ea"/>
                          <a:cs typeface="+mn-cs"/>
                        </a:rPr>
                        <a:t>Stage</a:t>
                      </a:r>
                      <a:endParaRPr lang="en-US" sz="1600" b="1"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4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mn-lt"/>
                          <a:ea typeface="+mn-ea"/>
                          <a:cs typeface="+mn-cs"/>
                        </a:rPr>
                        <a:t>Accounting for Financial Instruments: Classification and Measurement</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Drafting final</a:t>
                      </a:r>
                      <a:r>
                        <a:rPr lang="en-US" sz="1200" b="1" baseline="0" dirty="0" smtClean="0"/>
                        <a:t> standard (Q4 2015)</a:t>
                      </a:r>
                      <a:endParaRPr lang="en-US" sz="1200" b="1"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mn-lt"/>
                          <a:ea typeface="+mn-ea"/>
                          <a:cs typeface="+mn-cs"/>
                        </a:rPr>
                        <a:t>Accounting for Financial Instruments: Impairment</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Drafting final</a:t>
                      </a:r>
                      <a:r>
                        <a:rPr lang="en-US" sz="1200" b="1" baseline="0" dirty="0" smtClean="0"/>
                        <a:t> standard (Q4 2015)</a:t>
                      </a:r>
                      <a:endParaRPr lang="en-US" sz="1200" b="1"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1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Leases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Drafting final</a:t>
                      </a:r>
                      <a:r>
                        <a:rPr lang="en-US" sz="1200" baseline="0" dirty="0" smtClean="0"/>
                        <a:t> standard (Q4 2015)</a:t>
                      </a:r>
                      <a:endParaRPr lang="en-US" sz="12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23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Accounting for Financial Instruments: Hedging</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Drafting Exposure Draft (Q4</a:t>
                      </a:r>
                      <a:r>
                        <a:rPr lang="en-US" sz="1200" baseline="0" dirty="0" smtClean="0"/>
                        <a:t> 2015)</a:t>
                      </a:r>
                      <a:endParaRPr lang="en-US" sz="12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6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Insurance: Targeted Improvements to the Accounting for Long-Duration Contracts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Exposure Draft </a:t>
                      </a:r>
                      <a:r>
                        <a:rPr lang="en-US" sz="1200" dirty="0" err="1" smtClean="0"/>
                        <a:t>Redeliberations</a:t>
                      </a:r>
                      <a:endParaRPr lang="en-US" sz="12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455573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079" y="311544"/>
            <a:ext cx="8561220" cy="897252"/>
          </a:xfrm>
        </p:spPr>
        <p:txBody>
          <a:bodyPr/>
          <a:lstStyle/>
          <a:p>
            <a:r>
              <a:rPr lang="en-US" dirty="0" smtClean="0"/>
              <a:t>Current FASB Agenda</a:t>
            </a:r>
            <a:endParaRPr lang="en-US" dirty="0"/>
          </a:p>
        </p:txBody>
      </p:sp>
      <p:sp>
        <p:nvSpPr>
          <p:cNvPr id="3" name="Slide Number Placeholder 2"/>
          <p:cNvSpPr>
            <a:spLocks noGrp="1"/>
          </p:cNvSpPr>
          <p:nvPr>
            <p:ph type="sldNum" sz="quarter" idx="11"/>
          </p:nvPr>
        </p:nvSpPr>
        <p:spPr/>
        <p:txBody>
          <a:bodyPr/>
          <a:lstStyle/>
          <a:p>
            <a:fld id="{B8C3CD40-D32D-4A66-9ED6-B023972553E0}" type="slidenum">
              <a:rPr lang="en-US" smtClean="0"/>
              <a:pPr/>
              <a:t>36</a:t>
            </a:fld>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960631714"/>
              </p:ext>
            </p:extLst>
          </p:nvPr>
        </p:nvGraphicFramePr>
        <p:xfrm>
          <a:off x="289881" y="1121048"/>
          <a:ext cx="8415978" cy="4752989"/>
        </p:xfrm>
        <a:graphic>
          <a:graphicData uri="http://schemas.openxmlformats.org/drawingml/2006/table">
            <a:tbl>
              <a:tblPr firstRow="1" bandRow="1">
                <a:tableStyleId>{5C22544A-7EE6-4342-B048-85BDC9FD1C3A}</a:tableStyleId>
              </a:tblPr>
              <a:tblGrid>
                <a:gridCol w="5816279"/>
                <a:gridCol w="2599699"/>
              </a:tblGrid>
              <a:tr h="533348">
                <a:tc>
                  <a:txBody>
                    <a:bodyPr/>
                    <a:lstStyle/>
                    <a:p>
                      <a:pPr marL="0" algn="l" defTabSz="914400" rtl="0" eaLnBrk="1" latinLnBrk="0" hangingPunct="1"/>
                      <a:r>
                        <a:rPr lang="en-US" sz="1600" b="1" kern="1200" dirty="0" smtClean="0">
                          <a:solidFill>
                            <a:schemeClr val="dk1"/>
                          </a:solidFill>
                          <a:latin typeface="+mn-lt"/>
                          <a:ea typeface="+mn-ea"/>
                          <a:cs typeface="+mn-cs"/>
                        </a:rPr>
                        <a:t>Recognition</a:t>
                      </a:r>
                      <a:r>
                        <a:rPr lang="en-US" sz="1600" b="1" kern="1200" baseline="0" dirty="0" smtClean="0">
                          <a:solidFill>
                            <a:schemeClr val="dk1"/>
                          </a:solidFill>
                          <a:latin typeface="+mn-lt"/>
                          <a:ea typeface="+mn-ea"/>
                          <a:cs typeface="+mn-cs"/>
                        </a:rPr>
                        <a:t> and Measurement: Narrow </a:t>
                      </a:r>
                      <a:r>
                        <a:rPr lang="en-US" sz="1600" b="1" kern="1200" dirty="0" smtClean="0">
                          <a:solidFill>
                            <a:schemeClr val="dk1"/>
                          </a:solidFill>
                          <a:latin typeface="+mn-lt"/>
                          <a:ea typeface="+mn-ea"/>
                          <a:cs typeface="+mn-cs"/>
                        </a:rPr>
                        <a:t>Projects</a:t>
                      </a:r>
                      <a:endParaRPr lang="en-US" sz="1600" b="0"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600" b="1" kern="1200" dirty="0" smtClean="0">
                          <a:solidFill>
                            <a:schemeClr val="dk1"/>
                          </a:solidFill>
                          <a:latin typeface="+mn-lt"/>
                          <a:ea typeface="+mn-ea"/>
                          <a:cs typeface="+mn-cs"/>
                        </a:rPr>
                        <a:t>Stage</a:t>
                      </a:r>
                      <a:endParaRPr lang="en-US" sz="1600" b="1"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6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Accounting for Goodwill for Public Business Entities and Not-for-Profit Entities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Accounting for Identifiable Intangible Assets in a Business Combination for Public Business Entities and Not-for-Profit Entities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8043">
                <a:tc>
                  <a:txBody>
                    <a:bodyPr/>
                    <a:lstStyle/>
                    <a:p>
                      <a:r>
                        <a:rPr lang="en-US" sz="1200" kern="1200" dirty="0" smtClean="0">
                          <a:solidFill>
                            <a:schemeClr val="dk1"/>
                          </a:solidFill>
                          <a:latin typeface="+mn-lt"/>
                          <a:ea typeface="+mn-ea"/>
                          <a:cs typeface="+mn-cs"/>
                        </a:rPr>
                        <a:t>Accounting</a:t>
                      </a:r>
                      <a:r>
                        <a:rPr lang="en-US" sz="1200" b="0" i="0" u="none" strike="noStrike" kern="1200" baseline="0" dirty="0" smtClean="0">
                          <a:solidFill>
                            <a:schemeClr val="dk1"/>
                          </a:solidFill>
                          <a:latin typeface="+mn-lt"/>
                          <a:ea typeface="+mn-ea"/>
                          <a:cs typeface="+mn-cs"/>
                        </a:rPr>
                        <a:t> for Income Taxes: Intra-Entity Asset Transfers and Balance Sheet Classification of Deferred </a:t>
                      </a:r>
                      <a:r>
                        <a:rPr lang="en-US" sz="1200" kern="1200" dirty="0" smtClean="0">
                          <a:solidFill>
                            <a:schemeClr val="dk1"/>
                          </a:solidFill>
                          <a:latin typeface="+mn-lt"/>
                          <a:ea typeface="+mn-ea"/>
                          <a:cs typeface="+mn-cs"/>
                        </a:rPr>
                        <a:t>Taxes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Exposure Draft </a:t>
                      </a:r>
                      <a:r>
                        <a:rPr lang="en-US" sz="1200" dirty="0" err="1" smtClean="0"/>
                        <a:t>Redeliberations</a:t>
                      </a:r>
                      <a:endParaRPr lang="en-US" sz="12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4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Accounting for Measurement Period Adjustments in a Business Combination</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Drafting final standard (Q3 2015)</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Clarifying the Definition of a Business (phase 1)</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Drafting Exposure Draft (Q3</a:t>
                      </a:r>
                      <a:r>
                        <a:rPr lang="en-US" sz="1200" baseline="0" dirty="0" smtClean="0"/>
                        <a:t> 2015)</a:t>
                      </a:r>
                      <a:endParaRPr lang="en-US" sz="12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7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Employee</a:t>
                      </a:r>
                      <a:r>
                        <a:rPr lang="en-US" sz="1200" kern="1200" baseline="0" dirty="0" smtClean="0">
                          <a:solidFill>
                            <a:schemeClr val="dk1"/>
                          </a:solidFill>
                          <a:latin typeface="+mn-lt"/>
                          <a:ea typeface="+mn-ea"/>
                          <a:cs typeface="+mn-cs"/>
                        </a:rPr>
                        <a:t> Share-Based Payment Accounting Improvements</a:t>
                      </a:r>
                      <a:endParaRPr lang="en-US" sz="1200" kern="1200" dirty="0" smtClean="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Exposure</a:t>
                      </a:r>
                      <a:r>
                        <a:rPr lang="en-US" sz="1200" baseline="0" dirty="0" smtClean="0"/>
                        <a:t> Draft (Comment Period ended August 14, 2015)</a:t>
                      </a:r>
                      <a:endParaRPr lang="en-US" sz="12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7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Liabilities and Equity: Targeted Improvements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3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Revenue Recognition: Identifying Performance Obligations and Licenses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Exposure Draft </a:t>
                      </a:r>
                      <a:r>
                        <a:rPr lang="en-US" sz="1200" dirty="0" err="1" smtClean="0"/>
                        <a:t>Redeliberations</a:t>
                      </a:r>
                      <a:endParaRPr lang="en-US" sz="12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757577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079" y="311544"/>
            <a:ext cx="8561220" cy="897252"/>
          </a:xfrm>
        </p:spPr>
        <p:txBody>
          <a:bodyPr/>
          <a:lstStyle/>
          <a:p>
            <a:r>
              <a:rPr lang="en-US" dirty="0" smtClean="0"/>
              <a:t>Current FASB Agenda</a:t>
            </a:r>
            <a:endParaRPr lang="en-US" dirty="0"/>
          </a:p>
        </p:txBody>
      </p:sp>
      <p:sp>
        <p:nvSpPr>
          <p:cNvPr id="3" name="Slide Number Placeholder 2"/>
          <p:cNvSpPr>
            <a:spLocks noGrp="1"/>
          </p:cNvSpPr>
          <p:nvPr>
            <p:ph type="sldNum" sz="quarter" idx="11"/>
          </p:nvPr>
        </p:nvSpPr>
        <p:spPr/>
        <p:txBody>
          <a:bodyPr/>
          <a:lstStyle/>
          <a:p>
            <a:fld id="{B8C3CD40-D32D-4A66-9ED6-B023972553E0}" type="slidenum">
              <a:rPr lang="en-US" smtClean="0"/>
              <a:pPr/>
              <a:t>37</a:t>
            </a:fld>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3253003110"/>
              </p:ext>
            </p:extLst>
          </p:nvPr>
        </p:nvGraphicFramePr>
        <p:xfrm>
          <a:off x="289881" y="1121048"/>
          <a:ext cx="8415978" cy="2713248"/>
        </p:xfrm>
        <a:graphic>
          <a:graphicData uri="http://schemas.openxmlformats.org/drawingml/2006/table">
            <a:tbl>
              <a:tblPr firstRow="1" bandRow="1">
                <a:tableStyleId>{5C22544A-7EE6-4342-B048-85BDC9FD1C3A}</a:tableStyleId>
              </a:tblPr>
              <a:tblGrid>
                <a:gridCol w="5785799"/>
                <a:gridCol w="2630179"/>
              </a:tblGrid>
              <a:tr h="533348">
                <a:tc>
                  <a:txBody>
                    <a:bodyPr/>
                    <a:lstStyle/>
                    <a:p>
                      <a:pPr marL="0" algn="l" defTabSz="914400" rtl="0" eaLnBrk="1" latinLnBrk="0" hangingPunct="1"/>
                      <a:r>
                        <a:rPr lang="en-US" sz="1600" b="1" kern="1200" dirty="0" smtClean="0">
                          <a:solidFill>
                            <a:schemeClr val="dk1"/>
                          </a:solidFill>
                          <a:latin typeface="+mn-lt"/>
                          <a:ea typeface="+mn-ea"/>
                          <a:cs typeface="+mn-cs"/>
                        </a:rPr>
                        <a:t>Recognition</a:t>
                      </a:r>
                      <a:r>
                        <a:rPr lang="en-US" sz="1600" b="1" kern="1200" baseline="0" dirty="0" smtClean="0">
                          <a:solidFill>
                            <a:schemeClr val="dk1"/>
                          </a:solidFill>
                          <a:latin typeface="+mn-lt"/>
                          <a:ea typeface="+mn-ea"/>
                          <a:cs typeface="+mn-cs"/>
                        </a:rPr>
                        <a:t> and Measurement: Narrow </a:t>
                      </a:r>
                      <a:r>
                        <a:rPr lang="en-US" sz="1600" b="1" kern="1200" dirty="0" smtClean="0">
                          <a:solidFill>
                            <a:schemeClr val="dk1"/>
                          </a:solidFill>
                          <a:latin typeface="+mn-lt"/>
                          <a:ea typeface="+mn-ea"/>
                          <a:cs typeface="+mn-cs"/>
                        </a:rPr>
                        <a:t>Projects</a:t>
                      </a:r>
                      <a:endParaRPr lang="en-US" sz="1600" b="0"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600" b="1" kern="1200" dirty="0" smtClean="0">
                          <a:solidFill>
                            <a:schemeClr val="dk1"/>
                          </a:solidFill>
                          <a:latin typeface="+mn-lt"/>
                          <a:ea typeface="+mn-ea"/>
                          <a:cs typeface="+mn-cs"/>
                        </a:rPr>
                        <a:t>Stage</a:t>
                      </a:r>
                      <a:endParaRPr lang="en-US" sz="1600" b="1"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6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Revenue Recognition: Narrow-Scope</a:t>
                      </a:r>
                      <a:r>
                        <a:rPr lang="en-US" sz="1200" kern="1200" baseline="0" dirty="0" smtClean="0">
                          <a:solidFill>
                            <a:schemeClr val="dk1"/>
                          </a:solidFill>
                          <a:latin typeface="+mn-lt"/>
                          <a:ea typeface="+mn-ea"/>
                          <a:cs typeface="+mn-cs"/>
                        </a:rPr>
                        <a:t> Improvements and Practical Expedients</a:t>
                      </a:r>
                      <a:endParaRPr lang="en-US" sz="1200" kern="1200" dirty="0" smtClean="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Drafting Exposure Draft (Q3</a:t>
                      </a:r>
                      <a:r>
                        <a:rPr lang="en-US" sz="1200" baseline="0" dirty="0" smtClean="0"/>
                        <a:t> 2015)</a:t>
                      </a:r>
                      <a:endParaRPr lang="en-US" sz="12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Revenue Recognition: Principal versus Agent (reporting revenue gross versus net)</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Drafting Exposure Draft (Q3</a:t>
                      </a:r>
                      <a:r>
                        <a:rPr lang="en-US" sz="1200" baseline="0" dirty="0" smtClean="0"/>
                        <a:t> 2015)</a:t>
                      </a:r>
                      <a:endParaRPr lang="en-US" sz="12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019">
                <a:tc>
                  <a:txBody>
                    <a:bodyPr/>
                    <a:lstStyle/>
                    <a:p>
                      <a:r>
                        <a:rPr lang="en-US" sz="1200" kern="1200" dirty="0" smtClean="0">
                          <a:solidFill>
                            <a:schemeClr val="dk1"/>
                          </a:solidFill>
                          <a:latin typeface="+mn-lt"/>
                          <a:ea typeface="+mn-ea"/>
                          <a:cs typeface="+mn-cs"/>
                        </a:rPr>
                        <a:t>Simplifying the Equity Method of Accounting</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Exposure Draft </a:t>
                      </a:r>
                      <a:r>
                        <a:rPr lang="en-US" sz="1200" dirty="0" err="1" smtClean="0"/>
                        <a:t>Redeliberations</a:t>
                      </a:r>
                      <a:endParaRPr lang="en-US" sz="12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7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Technical Corrections and Improvements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224246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079" y="334122"/>
            <a:ext cx="8561220" cy="897252"/>
          </a:xfrm>
        </p:spPr>
        <p:txBody>
          <a:bodyPr/>
          <a:lstStyle/>
          <a:p>
            <a:r>
              <a:rPr lang="en-US" dirty="0" smtClean="0"/>
              <a:t>Current FASB Agenda</a:t>
            </a:r>
            <a:endParaRPr lang="en-US" dirty="0"/>
          </a:p>
        </p:txBody>
      </p:sp>
      <p:sp>
        <p:nvSpPr>
          <p:cNvPr id="3" name="Slide Number Placeholder 2"/>
          <p:cNvSpPr>
            <a:spLocks noGrp="1"/>
          </p:cNvSpPr>
          <p:nvPr>
            <p:ph type="sldNum" sz="quarter" idx="11"/>
          </p:nvPr>
        </p:nvSpPr>
        <p:spPr/>
        <p:txBody>
          <a:bodyPr/>
          <a:lstStyle/>
          <a:p>
            <a:fld id="{B8C3CD40-D32D-4A66-9ED6-B023972553E0}" type="slidenum">
              <a:rPr lang="en-US" smtClean="0"/>
              <a:pPr/>
              <a:t>38</a:t>
            </a:fld>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3546200895"/>
              </p:ext>
            </p:extLst>
          </p:nvPr>
        </p:nvGraphicFramePr>
        <p:xfrm>
          <a:off x="282107" y="1062285"/>
          <a:ext cx="8568381" cy="4632960"/>
        </p:xfrm>
        <a:graphic>
          <a:graphicData uri="http://schemas.openxmlformats.org/drawingml/2006/table">
            <a:tbl>
              <a:tblPr firstRow="1" bandRow="1">
                <a:tableStyleId>{5C22544A-7EE6-4342-B048-85BDC9FD1C3A}</a:tableStyleId>
              </a:tblPr>
              <a:tblGrid>
                <a:gridCol w="5482428"/>
                <a:gridCol w="3085953"/>
              </a:tblGrid>
              <a:tr h="464717">
                <a:tc>
                  <a:txBody>
                    <a:bodyPr/>
                    <a:lstStyle/>
                    <a:p>
                      <a:pPr marL="0" algn="l" defTabSz="914400" rtl="0" eaLnBrk="1" latinLnBrk="0" hangingPunct="1"/>
                      <a:r>
                        <a:rPr lang="en-US" sz="1600" b="1" kern="1200" baseline="0" dirty="0" smtClean="0">
                          <a:solidFill>
                            <a:schemeClr val="dk1"/>
                          </a:solidFill>
                          <a:latin typeface="+mn-lt"/>
                          <a:ea typeface="+mn-ea"/>
                          <a:cs typeface="+mn-cs"/>
                        </a:rPr>
                        <a:t>Presentation and Disclosure </a:t>
                      </a:r>
                      <a:r>
                        <a:rPr lang="en-US" sz="1600" b="1" kern="1200" dirty="0" smtClean="0">
                          <a:solidFill>
                            <a:schemeClr val="dk1"/>
                          </a:solidFill>
                          <a:latin typeface="+mn-lt"/>
                          <a:ea typeface="+mn-ea"/>
                          <a:cs typeface="+mn-cs"/>
                        </a:rPr>
                        <a:t>Projects</a:t>
                      </a:r>
                      <a:endParaRPr lang="en-US" sz="1600" b="0"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600" b="1" kern="1200" dirty="0" smtClean="0">
                          <a:solidFill>
                            <a:schemeClr val="dk1"/>
                          </a:solidFill>
                          <a:latin typeface="+mn-lt"/>
                          <a:ea typeface="+mn-ea"/>
                          <a:cs typeface="+mn-cs"/>
                        </a:rPr>
                        <a:t>Stage</a:t>
                      </a:r>
                      <a:endParaRPr lang="en-US" sz="1600" b="1"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Disclosure Framework—Entity’s Decision Process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Drafting Exposure Draft</a:t>
                      </a:r>
                      <a:r>
                        <a:rPr lang="en-US" sz="1200" baseline="0" dirty="0" smtClean="0"/>
                        <a:t> (Q3 2015)</a:t>
                      </a:r>
                      <a:endParaRPr lang="en-US" sz="12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4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Disclosure Framework—Disclosure Reviews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        - Defined Benefits Plans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Drafting Exposure Draft</a:t>
                      </a:r>
                      <a:r>
                        <a:rPr lang="en-US" sz="1200" baseline="0" dirty="0" smtClean="0"/>
                        <a:t> (Q3 2015)</a:t>
                      </a:r>
                      <a:endParaRPr lang="en-US" sz="12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        - Fair Value Measurement</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        - Income Taxes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        - Inventory</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        - Interim Reporting</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Disclosures about Interest Income on Purchased Debt Securities and Loans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Initial Deliberations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Disclosures by Business Entities about Government Assistance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Drafting Exposure Draft</a:t>
                      </a:r>
                      <a:r>
                        <a:rPr lang="en-US" sz="1200" baseline="0" dirty="0" smtClean="0"/>
                        <a:t> (Q4 2015)</a:t>
                      </a:r>
                      <a:endParaRPr lang="en-US" sz="12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836837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079" y="334122"/>
            <a:ext cx="8561220" cy="897252"/>
          </a:xfrm>
        </p:spPr>
        <p:txBody>
          <a:bodyPr/>
          <a:lstStyle/>
          <a:p>
            <a:r>
              <a:rPr lang="en-US" dirty="0" smtClean="0"/>
              <a:t>Current FASB Agenda</a:t>
            </a:r>
            <a:endParaRPr lang="en-US" dirty="0"/>
          </a:p>
        </p:txBody>
      </p:sp>
      <p:sp>
        <p:nvSpPr>
          <p:cNvPr id="3" name="Slide Number Placeholder 2"/>
          <p:cNvSpPr>
            <a:spLocks noGrp="1"/>
          </p:cNvSpPr>
          <p:nvPr>
            <p:ph type="sldNum" sz="quarter" idx="11"/>
          </p:nvPr>
        </p:nvSpPr>
        <p:spPr/>
        <p:txBody>
          <a:bodyPr/>
          <a:lstStyle/>
          <a:p>
            <a:fld id="{B8C3CD40-D32D-4A66-9ED6-B023972553E0}" type="slidenum">
              <a:rPr lang="en-US" smtClean="0"/>
              <a:pPr/>
              <a:t>39</a:t>
            </a:fld>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821127729"/>
              </p:ext>
            </p:extLst>
          </p:nvPr>
        </p:nvGraphicFramePr>
        <p:xfrm>
          <a:off x="304686" y="1131726"/>
          <a:ext cx="8415978" cy="2255520"/>
        </p:xfrm>
        <a:graphic>
          <a:graphicData uri="http://schemas.openxmlformats.org/drawingml/2006/table">
            <a:tbl>
              <a:tblPr firstRow="1" bandRow="1">
                <a:tableStyleId>{5C22544A-7EE6-4342-B048-85BDC9FD1C3A}</a:tableStyleId>
              </a:tblPr>
              <a:tblGrid>
                <a:gridCol w="5384914"/>
                <a:gridCol w="3031064"/>
              </a:tblGrid>
              <a:tr h="396218">
                <a:tc>
                  <a:txBody>
                    <a:bodyPr/>
                    <a:lstStyle/>
                    <a:p>
                      <a:pPr marL="0" algn="l" defTabSz="914400" rtl="0" eaLnBrk="1" latinLnBrk="0" hangingPunct="1"/>
                      <a:r>
                        <a:rPr lang="en-US" sz="1600" b="1" kern="1200" baseline="0" dirty="0" smtClean="0">
                          <a:solidFill>
                            <a:schemeClr val="dk1"/>
                          </a:solidFill>
                          <a:latin typeface="+mn-lt"/>
                          <a:ea typeface="+mn-ea"/>
                          <a:cs typeface="+mn-cs"/>
                        </a:rPr>
                        <a:t>Presentation and Disclosure </a:t>
                      </a:r>
                      <a:r>
                        <a:rPr lang="en-US" sz="1600" b="1" kern="1200" dirty="0" smtClean="0">
                          <a:solidFill>
                            <a:schemeClr val="dk1"/>
                          </a:solidFill>
                          <a:latin typeface="+mn-lt"/>
                          <a:ea typeface="+mn-ea"/>
                          <a:cs typeface="+mn-cs"/>
                        </a:rPr>
                        <a:t>Projects</a:t>
                      </a:r>
                      <a:endParaRPr lang="en-US" sz="1600" b="0"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600" b="1" kern="1200" dirty="0" smtClean="0">
                          <a:solidFill>
                            <a:schemeClr val="dk1"/>
                          </a:solidFill>
                          <a:latin typeface="+mn-lt"/>
                          <a:ea typeface="+mn-ea"/>
                          <a:cs typeface="+mn-cs"/>
                        </a:rPr>
                        <a:t>Stage</a:t>
                      </a:r>
                      <a:endParaRPr lang="en-US" sz="1600" b="1"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6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Financial Statements for Not-for-profit Entities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Exposure</a:t>
                      </a:r>
                      <a:r>
                        <a:rPr lang="en-US" sz="1200" baseline="0" dirty="0" smtClean="0"/>
                        <a:t> Draft (Comment Period ends August 20, 2015)</a:t>
                      </a:r>
                      <a:endParaRPr lang="en-US" sz="12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6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Improving</a:t>
                      </a:r>
                      <a:r>
                        <a:rPr lang="en-US" sz="1200" kern="1200" baseline="0" dirty="0" smtClean="0">
                          <a:solidFill>
                            <a:schemeClr val="dk1"/>
                          </a:solidFill>
                          <a:latin typeface="+mn-lt"/>
                          <a:ea typeface="+mn-ea"/>
                          <a:cs typeface="+mn-cs"/>
                        </a:rPr>
                        <a:t> the Presentation of Net Periodic Cost and Net Periodic Postretirement Benefit Cost</a:t>
                      </a:r>
                      <a:endParaRPr lang="en-US" sz="1200" kern="1200" dirty="0" smtClean="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Drafting Exposure Draft (Q3</a:t>
                      </a:r>
                      <a:r>
                        <a:rPr lang="en-US" sz="1200" baseline="0" dirty="0" smtClean="0"/>
                        <a:t> 2015)</a:t>
                      </a:r>
                      <a:endParaRPr lang="en-US" sz="12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6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Simplifying the Balance Sheet Classification of Debt</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Drafting Exposure Draft (Q4</a:t>
                      </a:r>
                      <a:r>
                        <a:rPr lang="en-US" sz="1200" baseline="0" dirty="0" smtClean="0"/>
                        <a:t> 2015)</a:t>
                      </a:r>
                      <a:endParaRPr lang="en-US" sz="1200" dirty="0" smtClean="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77806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smtClean="0"/>
              <a:t>Recent Accounting Standards Updates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4963158"/>
              </p:ext>
            </p:extLst>
          </p:nvPr>
        </p:nvGraphicFramePr>
        <p:xfrm>
          <a:off x="344310" y="1399820"/>
          <a:ext cx="8596490" cy="4513300"/>
        </p:xfrm>
        <a:graphic>
          <a:graphicData uri="http://schemas.openxmlformats.org/drawingml/2006/table">
            <a:tbl>
              <a:tblPr firstRow="1" bandRow="1">
                <a:tableStyleId>{5C22544A-7EE6-4342-B048-85BDC9FD1C3A}</a:tableStyleId>
              </a:tblPr>
              <a:tblGrid>
                <a:gridCol w="1089379"/>
                <a:gridCol w="7507111"/>
              </a:tblGrid>
              <a:tr h="468226">
                <a:tc>
                  <a:txBody>
                    <a:bodyPr/>
                    <a:lstStyle/>
                    <a:p>
                      <a:pPr algn="ctr"/>
                      <a:r>
                        <a:rPr lang="en-US" sz="2000" dirty="0" smtClean="0"/>
                        <a:t>No.</a:t>
                      </a:r>
                      <a:endParaRPr lang="en-US" sz="2000" dirty="0"/>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000" dirty="0" smtClean="0"/>
                        <a:t>Title</a:t>
                      </a:r>
                      <a:endParaRPr lang="en-US" sz="2000" dirty="0"/>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654246">
                <a:tc>
                  <a:txBody>
                    <a:bodyPr/>
                    <a:lstStyle/>
                    <a:p>
                      <a:r>
                        <a:rPr lang="en-US" sz="1600" i="1" dirty="0" smtClean="0"/>
                        <a:t>2014-13</a:t>
                      </a:r>
                      <a:endParaRPr lang="en-US" sz="1600" i="1" dirty="0"/>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0" dirty="0" smtClean="0"/>
                        <a:t>Measuring the Financial Assets and the Financial Liabilities of a Consolidated Collateralized Financing Entity (a consensus of the EITF)</a:t>
                      </a:r>
                      <a:endParaRPr lang="en-US" sz="1600" i="0" dirty="0"/>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3659">
                <a:tc>
                  <a:txBody>
                    <a:bodyPr/>
                    <a:lstStyle/>
                    <a:p>
                      <a:r>
                        <a:rPr lang="en-US" sz="1600" i="1" dirty="0" smtClean="0"/>
                        <a:t>2014-14</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0" dirty="0" smtClean="0"/>
                        <a:t>Classification of Certain Government-Guaranteed Mortgage Loans upon Foreclosure (a consensus of the EITF)</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4246">
                <a:tc>
                  <a:txBody>
                    <a:bodyPr/>
                    <a:lstStyle/>
                    <a:p>
                      <a:r>
                        <a:rPr lang="en-US" sz="1600" b="1" i="1" dirty="0" smtClean="0"/>
                        <a:t>2014-15</a:t>
                      </a:r>
                      <a:endParaRPr lang="en-US" sz="1600" b="1" i="1" dirty="0"/>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dirty="0" smtClean="0"/>
                        <a:t>Disclosure of Uncertainties about an Entity’s Ability to Continue as a Going Concern</a:t>
                      </a:r>
                      <a:endParaRPr lang="en-US" sz="1600" b="1" i="0" dirty="0"/>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9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2014-16</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smtClean="0"/>
                        <a:t>Determining Whether the Host Contract in a Hybrid Financial Instrument Issued in the Form of a Share Is More Akin to Debt or to Equity (a consensus of the EITF)</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dirty="0" smtClean="0"/>
                        <a:t>2014-17</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dirty="0" smtClean="0"/>
                        <a:t>Pushdown Accounting (a consensus of the EITF)</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42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dirty="0" smtClean="0"/>
                        <a:t>2014-18</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dirty="0" smtClean="0"/>
                        <a:t>Accounting for Identifiable Intangible Assets in a Business Combination (a consensus of the PCC)</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4294967295"/>
          </p:nvPr>
        </p:nvSpPr>
        <p:spPr>
          <a:xfrm>
            <a:off x="8603673" y="6400800"/>
            <a:ext cx="540327" cy="304800"/>
          </a:xfrm>
          <a:prstGeom prst="rect">
            <a:avLst/>
          </a:prstGeom>
        </p:spPr>
        <p:txBody>
          <a:bodyPr/>
          <a:lstStyle/>
          <a:p>
            <a:pPr>
              <a:defRPr/>
            </a:pPr>
            <a:fld id="{C994BCD7-FA7F-4ACA-99D5-E637CAE47CB9}" type="slidenum">
              <a:rPr lang="en-US" smtClean="0"/>
              <a:pPr>
                <a:defRPr/>
              </a:pPr>
              <a:t>4</a:t>
            </a:fld>
            <a:endParaRPr lang="en-US" dirty="0"/>
          </a:p>
        </p:txBody>
      </p:sp>
    </p:spTree>
    <p:extLst>
      <p:ext uri="{BB962C8B-B14F-4D97-AF65-F5344CB8AC3E}">
        <p14:creationId xmlns:p14="http://schemas.microsoft.com/office/powerpoint/2010/main" val="1835785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smtClean="0">
                <a:latin typeface="+mj-lt"/>
              </a:rPr>
              <a:t>EITF Agenda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4801375"/>
              </p:ext>
            </p:extLst>
          </p:nvPr>
        </p:nvGraphicFramePr>
        <p:xfrm>
          <a:off x="338667" y="1701800"/>
          <a:ext cx="8556977" cy="3687892"/>
        </p:xfrm>
        <a:graphic>
          <a:graphicData uri="http://schemas.openxmlformats.org/drawingml/2006/table">
            <a:tbl>
              <a:tblPr firstRow="1" bandRow="1">
                <a:tableStyleId>{5C22544A-7EE6-4342-B048-85BDC9FD1C3A}</a:tableStyleId>
              </a:tblPr>
              <a:tblGrid>
                <a:gridCol w="5948847"/>
                <a:gridCol w="2608130"/>
              </a:tblGrid>
              <a:tr h="658624">
                <a:tc>
                  <a:txBody>
                    <a:bodyPr/>
                    <a:lstStyle/>
                    <a:p>
                      <a:pPr marL="0" algn="l" defTabSz="914400" rtl="0" eaLnBrk="1" latinLnBrk="0" hangingPunct="1"/>
                      <a:r>
                        <a:rPr lang="en-US" sz="1800" b="1" kern="1200" dirty="0" smtClean="0">
                          <a:solidFill>
                            <a:schemeClr val="dk1"/>
                          </a:solidFill>
                          <a:latin typeface="+mn-lt"/>
                          <a:ea typeface="+mn-ea"/>
                          <a:cs typeface="+mn-cs"/>
                        </a:rPr>
                        <a:t>Issue</a:t>
                      </a:r>
                      <a:endParaRPr lang="en-US" sz="1800" b="1"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800" b="1" kern="1200" dirty="0" smtClean="0">
                          <a:solidFill>
                            <a:schemeClr val="dk1"/>
                          </a:solidFill>
                          <a:latin typeface="+mn-lt"/>
                          <a:ea typeface="+mn-ea"/>
                          <a:cs typeface="+mn-cs"/>
                        </a:rPr>
                        <a:t>Status</a:t>
                      </a:r>
                      <a:endParaRPr lang="en-US" sz="1800" b="1"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7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Issue 15-E: </a:t>
                      </a:r>
                      <a:r>
                        <a:rPr lang="en-US" sz="1400" b="0" kern="1200" dirty="0" smtClean="0">
                          <a:solidFill>
                            <a:schemeClr val="dk1"/>
                          </a:solidFill>
                          <a:latin typeface="+mn-lt"/>
                          <a:ea typeface="+mn-ea"/>
                          <a:cs typeface="+mn-cs"/>
                        </a:rPr>
                        <a:t>Contingent Put and Call Options in</a:t>
                      </a:r>
                      <a:r>
                        <a:rPr lang="en-US" sz="1400" b="0" kern="1200" baseline="0" dirty="0" smtClean="0">
                          <a:solidFill>
                            <a:schemeClr val="dk1"/>
                          </a:solidFill>
                          <a:latin typeface="+mn-lt"/>
                          <a:ea typeface="+mn-ea"/>
                          <a:cs typeface="+mn-cs"/>
                        </a:rPr>
                        <a:t> Debt Instruments</a:t>
                      </a:r>
                      <a:endParaRPr lang="en-US" sz="1400" b="0" kern="1200" dirty="0" smtClean="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Exposure Draft (Comment period </a:t>
                      </a:r>
                      <a:r>
                        <a:rPr lang="en-US" sz="1400" baseline="0" dirty="0" smtClean="0"/>
                        <a:t> Oct 5, 2015)</a:t>
                      </a:r>
                      <a:endParaRPr lang="en-US" sz="1400"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3594">
                <a:tc>
                  <a:txBody>
                    <a:bodyPr/>
                    <a:lstStyle/>
                    <a:p>
                      <a:r>
                        <a:rPr lang="en-US" sz="1400" b="1" dirty="0" smtClean="0"/>
                        <a:t>Issue 15-D: </a:t>
                      </a:r>
                      <a:r>
                        <a:rPr lang="en-US" sz="1400" b="0" dirty="0" smtClean="0"/>
                        <a:t>Effect of Derivative Contract </a:t>
                      </a:r>
                      <a:r>
                        <a:rPr lang="en-US" sz="1400" b="0" dirty="0" err="1" smtClean="0"/>
                        <a:t>Novations</a:t>
                      </a:r>
                      <a:r>
                        <a:rPr lang="en-US" sz="1400" b="0" dirty="0" smtClean="0"/>
                        <a:t> on Existing Hedge Accounting Relationships</a:t>
                      </a:r>
                      <a:endParaRPr lang="en-US" sz="1400" b="0"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Exposure Draft (Comment period </a:t>
                      </a:r>
                      <a:r>
                        <a:rPr lang="en-US" sz="1400" baseline="0" dirty="0" smtClean="0"/>
                        <a:t> Oct 5, 2015)</a:t>
                      </a:r>
                      <a:endParaRPr lang="en-US" sz="1400"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7794">
                <a:tc>
                  <a:txBody>
                    <a:bodyPr/>
                    <a:lstStyle/>
                    <a:p>
                      <a:r>
                        <a:rPr lang="en-US" sz="1400" b="1" dirty="0" smtClean="0"/>
                        <a:t>Issue 15-B: </a:t>
                      </a:r>
                      <a:r>
                        <a:rPr lang="en-US" sz="1400" b="0" dirty="0" smtClean="0"/>
                        <a:t>Recognition of Breakage for Prepaid Stored-Value Cards</a:t>
                      </a:r>
                      <a:endParaRPr lang="en-US" sz="1400" b="0"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Exposure Draft </a:t>
                      </a:r>
                      <a:r>
                        <a:rPr lang="en-US" sz="1400" dirty="0" err="1" smtClean="0"/>
                        <a:t>Redeliberations</a:t>
                      </a:r>
                      <a:endParaRPr lang="en-US" sz="1400"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35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Issue 15-F:</a:t>
                      </a:r>
                      <a:r>
                        <a:rPr lang="en-US" sz="1400" dirty="0" smtClean="0"/>
                        <a:t> Statement of Cash Flows: Classification for Certain Cash Receipts and Cash Payments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Initial</a:t>
                      </a:r>
                      <a:r>
                        <a:rPr lang="en-US" sz="1400" baseline="0" dirty="0" smtClean="0"/>
                        <a:t> </a:t>
                      </a:r>
                      <a:r>
                        <a:rPr lang="en-US" sz="1400" dirty="0" smtClean="0"/>
                        <a:t>deliberations</a:t>
                      </a:r>
                      <a:endParaRPr lang="en-US" sz="1400"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4294967295"/>
          </p:nvPr>
        </p:nvSpPr>
        <p:spPr>
          <a:xfrm>
            <a:off x="8603673" y="6400800"/>
            <a:ext cx="540327" cy="304800"/>
          </a:xfrm>
          <a:prstGeom prst="rect">
            <a:avLst/>
          </a:prstGeom>
        </p:spPr>
        <p:txBody>
          <a:bodyPr/>
          <a:lstStyle/>
          <a:p>
            <a:pPr>
              <a:defRPr/>
            </a:pPr>
            <a:fld id="{C994BCD7-FA7F-4ACA-99D5-E637CAE47CB9}" type="slidenum">
              <a:rPr lang="en-US" smtClean="0"/>
              <a:pPr>
                <a:defRPr/>
              </a:pPr>
              <a:t>40</a:t>
            </a:fld>
            <a:endParaRPr lang="en-US" dirty="0"/>
          </a:p>
        </p:txBody>
      </p:sp>
    </p:spTree>
    <p:extLst>
      <p:ext uri="{BB962C8B-B14F-4D97-AF65-F5344CB8AC3E}">
        <p14:creationId xmlns:p14="http://schemas.microsoft.com/office/powerpoint/2010/main" val="681148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530225" y="460375"/>
            <a:ext cx="8156575" cy="1062038"/>
          </a:xfrm>
        </p:spPr>
        <p:txBody>
          <a:bodyPr/>
          <a:lstStyle/>
          <a:p>
            <a:r>
              <a:rPr lang="en-GB" dirty="0" smtClean="0">
                <a:latin typeface="Arial" charset="0"/>
                <a:cs typeface="Arial" charset="0"/>
              </a:rPr>
              <a:t> </a:t>
            </a:r>
            <a:endParaRPr lang="en-US" dirty="0" smtClean="0">
              <a:latin typeface="Arial" charset="0"/>
              <a:cs typeface="Arial" charset="0"/>
            </a:endParaRPr>
          </a:p>
        </p:txBody>
      </p:sp>
      <p:sp>
        <p:nvSpPr>
          <p:cNvPr id="5" name="Slide Number Placeholder 4"/>
          <p:cNvSpPr>
            <a:spLocks noGrp="1"/>
          </p:cNvSpPr>
          <p:nvPr>
            <p:ph type="sldNum" sz="quarter" idx="11"/>
          </p:nvPr>
        </p:nvSpPr>
        <p:spPr/>
        <p:txBody>
          <a:bodyPr/>
          <a:lstStyle/>
          <a:p>
            <a:pPr>
              <a:defRPr/>
            </a:pPr>
            <a:fld id="{A4751C94-9A87-4263-BFF9-A0277AD593C1}" type="slidenum">
              <a:rPr lang="en-US" smtClean="0">
                <a:solidFill>
                  <a:prstClr val="white"/>
                </a:solidFill>
              </a:rPr>
              <a:pPr>
                <a:defRPr/>
              </a:pPr>
              <a:t>41</a:t>
            </a:fld>
            <a:endParaRPr lang="en-US" dirty="0">
              <a:solidFill>
                <a:prstClr val="white"/>
              </a:solidFill>
            </a:endParaRPr>
          </a:p>
        </p:txBody>
      </p:sp>
      <p:sp>
        <p:nvSpPr>
          <p:cNvPr id="7" name="Title 1"/>
          <p:cNvSpPr txBox="1">
            <a:spLocks/>
          </p:cNvSpPr>
          <p:nvPr/>
        </p:nvSpPr>
        <p:spPr bwMode="auto">
          <a:xfrm>
            <a:off x="523397" y="460375"/>
            <a:ext cx="8104187" cy="10620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ts val="3500"/>
              </a:lnSpc>
              <a:spcBef>
                <a:spcPct val="0"/>
              </a:spcBef>
              <a:spcAft>
                <a:spcPct val="0"/>
              </a:spcAft>
              <a:defRPr sz="3400" kern="1200">
                <a:solidFill>
                  <a:srgbClr val="32607E"/>
                </a:solidFill>
                <a:latin typeface="Arial" pitchFamily="34" charset="0"/>
                <a:ea typeface="+mj-ea"/>
                <a:cs typeface="Arial" pitchFamily="34" charset="0"/>
              </a:defRPr>
            </a:lvl1pPr>
            <a:lvl2pPr algn="l" rtl="0" eaLnBrk="0" fontAlgn="base" hangingPunct="0">
              <a:lnSpc>
                <a:spcPts val="3500"/>
              </a:lnSpc>
              <a:spcBef>
                <a:spcPct val="0"/>
              </a:spcBef>
              <a:spcAft>
                <a:spcPct val="0"/>
              </a:spcAft>
              <a:defRPr sz="3400">
                <a:solidFill>
                  <a:srgbClr val="32607E"/>
                </a:solidFill>
                <a:latin typeface="Arial" charset="0"/>
                <a:cs typeface="Arial" charset="0"/>
              </a:defRPr>
            </a:lvl2pPr>
            <a:lvl3pPr algn="l" rtl="0" eaLnBrk="0" fontAlgn="base" hangingPunct="0">
              <a:lnSpc>
                <a:spcPts val="3500"/>
              </a:lnSpc>
              <a:spcBef>
                <a:spcPct val="0"/>
              </a:spcBef>
              <a:spcAft>
                <a:spcPct val="0"/>
              </a:spcAft>
              <a:defRPr sz="3400">
                <a:solidFill>
                  <a:srgbClr val="32607E"/>
                </a:solidFill>
                <a:latin typeface="Arial" charset="0"/>
                <a:cs typeface="Arial" charset="0"/>
              </a:defRPr>
            </a:lvl3pPr>
            <a:lvl4pPr algn="l" rtl="0" eaLnBrk="0" fontAlgn="base" hangingPunct="0">
              <a:lnSpc>
                <a:spcPts val="3500"/>
              </a:lnSpc>
              <a:spcBef>
                <a:spcPct val="0"/>
              </a:spcBef>
              <a:spcAft>
                <a:spcPct val="0"/>
              </a:spcAft>
              <a:defRPr sz="3400">
                <a:solidFill>
                  <a:srgbClr val="32607E"/>
                </a:solidFill>
                <a:latin typeface="Arial" charset="0"/>
                <a:cs typeface="Arial" charset="0"/>
              </a:defRPr>
            </a:lvl4pPr>
            <a:lvl5pPr algn="l" rtl="0" eaLnBrk="0" fontAlgn="base" hangingPunct="0">
              <a:lnSpc>
                <a:spcPts val="3500"/>
              </a:lnSpc>
              <a:spcBef>
                <a:spcPct val="0"/>
              </a:spcBef>
              <a:spcAft>
                <a:spcPct val="0"/>
              </a:spcAft>
              <a:defRPr sz="3400">
                <a:solidFill>
                  <a:srgbClr val="32607E"/>
                </a:solidFill>
                <a:latin typeface="Arial" charset="0"/>
                <a:cs typeface="Arial" charset="0"/>
              </a:defRPr>
            </a:lvl5pPr>
            <a:lvl6pPr marL="457200" algn="l" rtl="0" fontAlgn="base">
              <a:spcBef>
                <a:spcPct val="0"/>
              </a:spcBef>
              <a:spcAft>
                <a:spcPct val="0"/>
              </a:spcAft>
              <a:defRPr sz="3600" b="1">
                <a:solidFill>
                  <a:schemeClr val="tx1"/>
                </a:solidFill>
                <a:latin typeface="Arial" charset="0"/>
                <a:cs typeface="Arial" charset="0"/>
              </a:defRPr>
            </a:lvl6pPr>
            <a:lvl7pPr marL="914400" algn="l" rtl="0" fontAlgn="base">
              <a:spcBef>
                <a:spcPct val="0"/>
              </a:spcBef>
              <a:spcAft>
                <a:spcPct val="0"/>
              </a:spcAft>
              <a:defRPr sz="3600" b="1">
                <a:solidFill>
                  <a:schemeClr val="tx1"/>
                </a:solidFill>
                <a:latin typeface="Arial" charset="0"/>
                <a:cs typeface="Arial" charset="0"/>
              </a:defRPr>
            </a:lvl7pPr>
            <a:lvl8pPr marL="1371600" algn="l" rtl="0" fontAlgn="base">
              <a:spcBef>
                <a:spcPct val="0"/>
              </a:spcBef>
              <a:spcAft>
                <a:spcPct val="0"/>
              </a:spcAft>
              <a:defRPr sz="3600" b="1">
                <a:solidFill>
                  <a:schemeClr val="tx1"/>
                </a:solidFill>
                <a:latin typeface="Arial" charset="0"/>
                <a:cs typeface="Arial" charset="0"/>
              </a:defRPr>
            </a:lvl8pPr>
            <a:lvl9pPr marL="1828800" algn="l" rtl="0" fontAlgn="base">
              <a:spcBef>
                <a:spcPct val="0"/>
              </a:spcBef>
              <a:spcAft>
                <a:spcPct val="0"/>
              </a:spcAft>
              <a:defRPr sz="3600" b="1">
                <a:solidFill>
                  <a:schemeClr val="tx1"/>
                </a:solidFill>
                <a:latin typeface="Arial" charset="0"/>
                <a:cs typeface="Arial" charset="0"/>
              </a:defRPr>
            </a:lvl9pPr>
          </a:lstStyle>
          <a:p>
            <a:r>
              <a:rPr lang="en-US" sz="3600" b="1" dirty="0" smtClean="0">
                <a:solidFill>
                  <a:srgbClr val="355F9B"/>
                </a:solidFill>
                <a:latin typeface="Candara" pitchFamily="34" charset="0"/>
              </a:rPr>
              <a:t>Private Company Council Agenda</a:t>
            </a:r>
            <a:endParaRPr lang="en-US" b="1" dirty="0"/>
          </a:p>
        </p:txBody>
      </p:sp>
      <p:graphicFrame>
        <p:nvGraphicFramePr>
          <p:cNvPr id="9" name="Content Placeholder 3"/>
          <p:cNvGraphicFramePr>
            <a:graphicFrameLocks/>
          </p:cNvGraphicFramePr>
          <p:nvPr>
            <p:extLst>
              <p:ext uri="{D42A27DB-BD31-4B8C-83A1-F6EECF244321}">
                <p14:modId xmlns:p14="http://schemas.microsoft.com/office/powerpoint/2010/main" val="3692209240"/>
              </p:ext>
            </p:extLst>
          </p:nvPr>
        </p:nvGraphicFramePr>
        <p:xfrm>
          <a:off x="581268" y="1701800"/>
          <a:ext cx="8143632" cy="1249680"/>
        </p:xfrm>
        <a:graphic>
          <a:graphicData uri="http://schemas.openxmlformats.org/drawingml/2006/table">
            <a:tbl>
              <a:tblPr firstRow="1" bandRow="1">
                <a:tableStyleId>{5C22544A-7EE6-4342-B048-85BDC9FD1C3A}</a:tableStyleId>
              </a:tblPr>
              <a:tblGrid>
                <a:gridCol w="6012572"/>
                <a:gridCol w="2131060"/>
              </a:tblGrid>
              <a:tr h="509640">
                <a:tc>
                  <a:txBody>
                    <a:bodyPr/>
                    <a:lstStyle/>
                    <a:p>
                      <a:pPr marL="0" algn="l" defTabSz="914400" rtl="0" eaLnBrk="1" latinLnBrk="0" hangingPunct="1"/>
                      <a:r>
                        <a:rPr lang="en-US" sz="1600" kern="1200" dirty="0" smtClean="0">
                          <a:solidFill>
                            <a:schemeClr val="dk1"/>
                          </a:solidFill>
                          <a:latin typeface="+mn-lt"/>
                          <a:ea typeface="+mn-ea"/>
                          <a:cs typeface="+mn-cs"/>
                        </a:rPr>
                        <a:t>Issue</a:t>
                      </a:r>
                      <a:endParaRPr lang="en-US" sz="1600"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600" kern="1200" dirty="0" smtClean="0">
                          <a:solidFill>
                            <a:schemeClr val="dk1"/>
                          </a:solidFill>
                          <a:latin typeface="+mn-lt"/>
                          <a:ea typeface="+mn-ea"/>
                          <a:cs typeface="+mn-cs"/>
                        </a:rPr>
                        <a:t>Status</a:t>
                      </a:r>
                      <a:endParaRPr lang="en-US" sz="1600" kern="1200" dirty="0">
                        <a:solidFill>
                          <a:schemeClr val="dk1"/>
                        </a:solidFill>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9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dk1"/>
                          </a:solidFill>
                          <a:latin typeface="+mn-lt"/>
                          <a:ea typeface="+mn-ea"/>
                          <a:cs typeface="+mn-cs"/>
                        </a:rPr>
                        <a:t>15-01: </a:t>
                      </a:r>
                      <a:r>
                        <a:rPr lang="en-US" sz="1500" b="0" kern="1200" dirty="0" smtClean="0">
                          <a:solidFill>
                            <a:schemeClr val="dk1"/>
                          </a:solidFill>
                          <a:latin typeface="+mn-lt"/>
                          <a:ea typeface="+mn-ea"/>
                          <a:cs typeface="+mn-cs"/>
                        </a:rPr>
                        <a:t>P</a:t>
                      </a:r>
                      <a:r>
                        <a:rPr lang="en-US" sz="1500" kern="1200" dirty="0" smtClean="0">
                          <a:solidFill>
                            <a:schemeClr val="dk1"/>
                          </a:solidFill>
                          <a:latin typeface="+mn-lt"/>
                          <a:ea typeface="+mn-ea"/>
                          <a:cs typeface="+mn-cs"/>
                        </a:rPr>
                        <a:t>referability Assessment and Transition of PCC Alternatives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dirty="0" smtClean="0">
                          <a:solidFill>
                            <a:schemeClr val="dk1"/>
                          </a:solidFill>
                          <a:latin typeface="+mn-lt"/>
                          <a:ea typeface="+mn-ea"/>
                          <a:cs typeface="+mn-cs"/>
                        </a:rPr>
                        <a:t>Drafting</a:t>
                      </a:r>
                      <a:r>
                        <a:rPr lang="en-US" sz="1500" kern="1200" baseline="0" dirty="0" smtClean="0">
                          <a:solidFill>
                            <a:schemeClr val="dk1"/>
                          </a:solidFill>
                          <a:latin typeface="+mn-lt"/>
                          <a:ea typeface="+mn-ea"/>
                          <a:cs typeface="+mn-cs"/>
                        </a:rPr>
                        <a:t> </a:t>
                      </a:r>
                      <a:r>
                        <a:rPr lang="en-US" sz="1500" kern="1200" dirty="0" smtClean="0">
                          <a:solidFill>
                            <a:schemeClr val="dk1"/>
                          </a:solidFill>
                          <a:latin typeface="+mn-lt"/>
                          <a:ea typeface="+mn-ea"/>
                          <a:cs typeface="+mn-cs"/>
                        </a:rPr>
                        <a:t>Exposure Draft</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41654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197" y="1406068"/>
            <a:ext cx="8385559" cy="1433285"/>
          </a:xfrm>
        </p:spPr>
        <p:txBody>
          <a:bodyPr>
            <a:normAutofit fontScale="90000"/>
          </a:bodyPr>
          <a:lstStyle/>
          <a:p>
            <a:r>
              <a:rPr lang="en-US" dirty="0" smtClean="0"/>
              <a:t>Accounting for Financial Instruments: Classification and Measurement</a:t>
            </a:r>
            <a:endParaRPr lang="en-US" dirty="0"/>
          </a:p>
        </p:txBody>
      </p:sp>
      <p:sp>
        <p:nvSpPr>
          <p:cNvPr id="3" name="Slide Number Placeholder 2"/>
          <p:cNvSpPr>
            <a:spLocks noGrp="1"/>
          </p:cNvSpPr>
          <p:nvPr>
            <p:ph type="sldNum" sz="quarter" idx="4"/>
          </p:nvPr>
        </p:nvSpPr>
        <p:spPr/>
        <p:txBody>
          <a:bodyPr/>
          <a:lstStyle/>
          <a:p>
            <a:pPr>
              <a:defRPr/>
            </a:pPr>
            <a:fld id="{B8C3CD40-D32D-4A66-9ED6-B023972553E0}" type="slidenum">
              <a:rPr lang="en-US" smtClean="0"/>
              <a:pPr>
                <a:defRPr/>
              </a:pPr>
              <a:t>42</a:t>
            </a:fld>
            <a:endParaRPr lang="en-US" dirty="0"/>
          </a:p>
        </p:txBody>
      </p:sp>
    </p:spTree>
    <p:extLst>
      <p:ext uri="{BB962C8B-B14F-4D97-AF65-F5344CB8AC3E}">
        <p14:creationId xmlns:p14="http://schemas.microsoft.com/office/powerpoint/2010/main" val="21869964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705850" cy="914400"/>
          </a:xfrm>
        </p:spPr>
        <p:txBody>
          <a:bodyPr/>
          <a:lstStyle/>
          <a:p>
            <a:r>
              <a:rPr lang="en-US" dirty="0" smtClean="0"/>
              <a:t>Decisions </a:t>
            </a:r>
            <a:r>
              <a:rPr lang="en-US" dirty="0" smtClean="0"/>
              <a:t>Reached to Date</a:t>
            </a:r>
            <a:endParaRPr lang="en-US" sz="2400" dirty="0"/>
          </a:p>
        </p:txBody>
      </p:sp>
      <p:sp>
        <p:nvSpPr>
          <p:cNvPr id="3" name="Content Placeholder 2"/>
          <p:cNvSpPr>
            <a:spLocks noGrp="1"/>
          </p:cNvSpPr>
          <p:nvPr>
            <p:ph sz="quarter" idx="15"/>
          </p:nvPr>
        </p:nvSpPr>
        <p:spPr>
          <a:xfrm>
            <a:off x="381000" y="1559560"/>
            <a:ext cx="8305800" cy="4191000"/>
          </a:xfrm>
        </p:spPr>
        <p:txBody>
          <a:bodyPr>
            <a:normAutofit fontScale="92500" lnSpcReduction="20000"/>
          </a:bodyPr>
          <a:lstStyle/>
          <a:p>
            <a:pPr>
              <a:lnSpc>
                <a:spcPct val="110000"/>
              </a:lnSpc>
            </a:pPr>
            <a:r>
              <a:rPr lang="en-US" sz="2000" dirty="0" smtClean="0"/>
              <a:t>Retain existing U.S. GAAP for Financial Instruments, except for the following.</a:t>
            </a:r>
          </a:p>
          <a:p>
            <a:pPr>
              <a:lnSpc>
                <a:spcPct val="110000"/>
              </a:lnSpc>
            </a:pPr>
            <a:r>
              <a:rPr lang="en-US" sz="2000" dirty="0" smtClean="0"/>
              <a:t>Investments in equity securities will be measured at FV-NI, except</a:t>
            </a:r>
          </a:p>
          <a:p>
            <a:pPr lvl="1">
              <a:lnSpc>
                <a:spcPct val="110000"/>
              </a:lnSpc>
            </a:pPr>
            <a:r>
              <a:rPr lang="en-US" sz="1400" dirty="0" smtClean="0"/>
              <a:t>Equity method investments</a:t>
            </a:r>
          </a:p>
          <a:p>
            <a:pPr lvl="1">
              <a:lnSpc>
                <a:spcPct val="110000"/>
              </a:lnSpc>
            </a:pPr>
            <a:r>
              <a:rPr lang="en-US" sz="1400" dirty="0" smtClean="0"/>
              <a:t>Equity securities without readily determinable fair value (Marked to observable price changes)</a:t>
            </a:r>
          </a:p>
          <a:p>
            <a:pPr>
              <a:lnSpc>
                <a:spcPct val="110000"/>
              </a:lnSpc>
            </a:pPr>
            <a:r>
              <a:rPr lang="en-US" sz="2000" dirty="0" smtClean="0"/>
              <a:t>Fair value change resulting from own credit for financial </a:t>
            </a:r>
            <a:r>
              <a:rPr lang="en-US" sz="2000" dirty="0"/>
              <a:t>liabilities measured under fair value option </a:t>
            </a:r>
            <a:r>
              <a:rPr lang="en-US" sz="2000" dirty="0" smtClean="0"/>
              <a:t>will be recognized through OCI</a:t>
            </a:r>
          </a:p>
          <a:p>
            <a:pPr>
              <a:lnSpc>
                <a:spcPct val="110000"/>
              </a:lnSpc>
            </a:pPr>
            <a:r>
              <a:rPr lang="en-US" sz="2000" dirty="0"/>
              <a:t>Valuation allowance on a DTA related to an AFS debt security </a:t>
            </a:r>
            <a:r>
              <a:rPr lang="en-US" sz="2000" dirty="0" smtClean="0"/>
              <a:t>to be assessed in combination with other DTAs</a:t>
            </a:r>
          </a:p>
          <a:p>
            <a:pPr>
              <a:lnSpc>
                <a:spcPct val="110000"/>
              </a:lnSpc>
            </a:pPr>
            <a:r>
              <a:rPr lang="en-US" sz="2000" dirty="0" smtClean="0"/>
              <a:t>Disclosures Changes</a:t>
            </a:r>
          </a:p>
          <a:p>
            <a:pPr lvl="1">
              <a:lnSpc>
                <a:spcPct val="110000"/>
              </a:lnSpc>
            </a:pPr>
            <a:r>
              <a:rPr lang="en-US" sz="1600" dirty="0" smtClean="0"/>
              <a:t>Private entities not required to disclose fair value </a:t>
            </a:r>
            <a:r>
              <a:rPr lang="en-US" sz="1600" dirty="0"/>
              <a:t>of </a:t>
            </a:r>
            <a:r>
              <a:rPr lang="en-US" sz="1600" dirty="0" smtClean="0"/>
              <a:t>financial instruments </a:t>
            </a:r>
            <a:r>
              <a:rPr lang="en-US" sz="1600" dirty="0"/>
              <a:t>not recognized at </a:t>
            </a:r>
            <a:r>
              <a:rPr lang="en-US" sz="1600" dirty="0" smtClean="0"/>
              <a:t>fair value in </a:t>
            </a:r>
            <a:r>
              <a:rPr lang="en-US" sz="1600" dirty="0"/>
              <a:t>Balance </a:t>
            </a:r>
            <a:r>
              <a:rPr lang="en-US" sz="1600" dirty="0" smtClean="0"/>
              <a:t>Sheet</a:t>
            </a:r>
          </a:p>
          <a:p>
            <a:pPr lvl="1">
              <a:lnSpc>
                <a:spcPct val="110000"/>
              </a:lnSpc>
            </a:pPr>
            <a:r>
              <a:rPr lang="en-US" sz="1600" dirty="0" smtClean="0"/>
              <a:t>Reduced disclosures for public entities about fair value </a:t>
            </a:r>
            <a:r>
              <a:rPr lang="en-US" sz="1600" dirty="0"/>
              <a:t>information of financial instruments not recognized at fair value in Balance Sheet</a:t>
            </a:r>
          </a:p>
          <a:p>
            <a:pPr lvl="1">
              <a:lnSpc>
                <a:spcPct val="110000"/>
              </a:lnSpc>
            </a:pPr>
            <a:endParaRPr lang="en-US" sz="1600" dirty="0" smtClean="0"/>
          </a:p>
        </p:txBody>
      </p:sp>
      <p:sp>
        <p:nvSpPr>
          <p:cNvPr id="5" name="Slide Number Placeholder 4"/>
          <p:cNvSpPr>
            <a:spLocks noGrp="1"/>
          </p:cNvSpPr>
          <p:nvPr>
            <p:ph type="sldNum" sz="quarter" idx="18"/>
          </p:nvPr>
        </p:nvSpPr>
        <p:spPr/>
        <p:txBody>
          <a:bodyPr/>
          <a:lstStyle/>
          <a:p>
            <a:pPr>
              <a:defRPr/>
            </a:pPr>
            <a:fld id="{75FFDDF2-675B-4F81-9D69-BA7837B0750E}" type="slidenum">
              <a:rPr lang="en-US" smtClean="0"/>
              <a:pPr>
                <a:defRPr/>
              </a:pPr>
              <a:t>43</a:t>
            </a:fld>
            <a:endParaRPr lang="en-US" dirty="0"/>
          </a:p>
        </p:txBody>
      </p:sp>
    </p:spTree>
    <p:extLst>
      <p:ext uri="{BB962C8B-B14F-4D97-AF65-F5344CB8AC3E}">
        <p14:creationId xmlns:p14="http://schemas.microsoft.com/office/powerpoint/2010/main" val="30824342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077200" cy="914400"/>
          </a:xfrm>
        </p:spPr>
        <p:txBody>
          <a:bodyPr/>
          <a:lstStyle/>
          <a:p>
            <a:r>
              <a:rPr lang="en-US" dirty="0" smtClean="0"/>
              <a:t>Reasons for retaining U.S. GAAP</a:t>
            </a:r>
            <a:endParaRPr lang="en-US" sz="2400" dirty="0"/>
          </a:p>
        </p:txBody>
      </p:sp>
      <p:sp>
        <p:nvSpPr>
          <p:cNvPr id="3" name="Content Placeholder 2"/>
          <p:cNvSpPr>
            <a:spLocks noGrp="1"/>
          </p:cNvSpPr>
          <p:nvPr>
            <p:ph sz="quarter" idx="15"/>
          </p:nvPr>
        </p:nvSpPr>
        <p:spPr>
          <a:xfrm>
            <a:off x="381000" y="1752600"/>
            <a:ext cx="8305800" cy="4191000"/>
          </a:xfrm>
        </p:spPr>
        <p:txBody>
          <a:bodyPr>
            <a:normAutofit/>
          </a:bodyPr>
          <a:lstStyle/>
          <a:p>
            <a:pPr>
              <a:lnSpc>
                <a:spcPct val="110000"/>
              </a:lnSpc>
            </a:pPr>
            <a:r>
              <a:rPr lang="en-US" sz="2000" dirty="0"/>
              <a:t>Lack of a Clear Decrease In Complexity of the Guidance on Accounting for Financial </a:t>
            </a:r>
            <a:r>
              <a:rPr lang="en-US" sz="2000" dirty="0" smtClean="0"/>
              <a:t>Instruments</a:t>
            </a:r>
          </a:p>
          <a:p>
            <a:pPr>
              <a:lnSpc>
                <a:spcPct val="110000"/>
              </a:lnSpc>
            </a:pPr>
            <a:r>
              <a:rPr lang="en-US" sz="2000" dirty="0"/>
              <a:t>Lack of a Significant Increase in the Usefulness of the Financial Information </a:t>
            </a:r>
            <a:r>
              <a:rPr lang="en-US" sz="2000" dirty="0" smtClean="0"/>
              <a:t>Provided</a:t>
            </a:r>
          </a:p>
          <a:p>
            <a:pPr>
              <a:lnSpc>
                <a:spcPct val="110000"/>
              </a:lnSpc>
            </a:pPr>
            <a:r>
              <a:rPr lang="en-US" sz="2000" dirty="0"/>
              <a:t>Different Guidance for Financial Assets and Financial </a:t>
            </a:r>
            <a:r>
              <a:rPr lang="en-US" sz="2000" dirty="0" smtClean="0"/>
              <a:t>Liabilities</a:t>
            </a:r>
          </a:p>
        </p:txBody>
      </p:sp>
      <p:sp>
        <p:nvSpPr>
          <p:cNvPr id="5" name="Slide Number Placeholder 4"/>
          <p:cNvSpPr>
            <a:spLocks noGrp="1"/>
          </p:cNvSpPr>
          <p:nvPr>
            <p:ph type="sldNum" sz="quarter" idx="18"/>
          </p:nvPr>
        </p:nvSpPr>
        <p:spPr/>
        <p:txBody>
          <a:bodyPr/>
          <a:lstStyle/>
          <a:p>
            <a:pPr>
              <a:defRPr/>
            </a:pPr>
            <a:fld id="{75FFDDF2-675B-4F81-9D69-BA7837B0750E}" type="slidenum">
              <a:rPr lang="en-US" smtClean="0"/>
              <a:pPr>
                <a:defRPr/>
              </a:pPr>
              <a:t>44</a:t>
            </a:fld>
            <a:endParaRPr lang="en-US" dirty="0"/>
          </a:p>
        </p:txBody>
      </p:sp>
    </p:spTree>
    <p:extLst>
      <p:ext uri="{BB962C8B-B14F-4D97-AF65-F5344CB8AC3E}">
        <p14:creationId xmlns:p14="http://schemas.microsoft.com/office/powerpoint/2010/main" val="19904353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197" y="1406068"/>
            <a:ext cx="8502963" cy="1433285"/>
          </a:xfrm>
        </p:spPr>
        <p:txBody>
          <a:bodyPr>
            <a:normAutofit/>
          </a:bodyPr>
          <a:lstStyle/>
          <a:p>
            <a:r>
              <a:rPr lang="en-US" dirty="0" smtClean="0"/>
              <a:t>Accounting for Financial Instruments: Impairment</a:t>
            </a:r>
            <a:endParaRPr lang="en-US" dirty="0"/>
          </a:p>
        </p:txBody>
      </p:sp>
      <p:sp>
        <p:nvSpPr>
          <p:cNvPr id="3" name="Slide Number Placeholder 2"/>
          <p:cNvSpPr>
            <a:spLocks noGrp="1"/>
          </p:cNvSpPr>
          <p:nvPr>
            <p:ph type="sldNum" sz="quarter" idx="4"/>
          </p:nvPr>
        </p:nvSpPr>
        <p:spPr/>
        <p:txBody>
          <a:bodyPr/>
          <a:lstStyle/>
          <a:p>
            <a:pPr>
              <a:defRPr/>
            </a:pPr>
            <a:fld id="{B8C3CD40-D32D-4A66-9ED6-B023972553E0}" type="slidenum">
              <a:rPr lang="en-US" smtClean="0"/>
              <a:pPr>
                <a:defRPr/>
              </a:pPr>
              <a:t>45</a:t>
            </a:fld>
            <a:endParaRPr lang="en-US" dirty="0"/>
          </a:p>
        </p:txBody>
      </p:sp>
    </p:spTree>
    <p:extLst>
      <p:ext uri="{BB962C8B-B14F-4D97-AF65-F5344CB8AC3E}">
        <p14:creationId xmlns:p14="http://schemas.microsoft.com/office/powerpoint/2010/main" val="23313857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79" y="381000"/>
            <a:ext cx="8907921" cy="895540"/>
          </a:xfrm>
        </p:spPr>
        <p:txBody>
          <a:bodyPr/>
          <a:lstStyle/>
          <a:p>
            <a:r>
              <a:rPr lang="en-GB" dirty="0" smtClean="0"/>
              <a:t>Impairment . . . </a:t>
            </a:r>
            <a:r>
              <a:rPr lang="en-GB" i="1" dirty="0" smtClean="0"/>
              <a:t>CECL Overview</a:t>
            </a:r>
            <a:endParaRPr lang="en-GB" i="1" dirty="0"/>
          </a:p>
        </p:txBody>
      </p:sp>
      <p:graphicFrame>
        <p:nvGraphicFramePr>
          <p:cNvPr id="6" name="Content Placeholder 5"/>
          <p:cNvGraphicFramePr>
            <a:graphicFrameLocks noGrp="1"/>
          </p:cNvGraphicFramePr>
          <p:nvPr>
            <p:ph idx="1"/>
            <p:extLst/>
          </p:nvPr>
        </p:nvGraphicFramePr>
        <p:xfrm>
          <a:off x="509168" y="1085850"/>
          <a:ext cx="8094505" cy="2705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294967295"/>
          </p:nvPr>
        </p:nvSpPr>
        <p:spPr>
          <a:xfrm>
            <a:off x="7895494" y="711200"/>
            <a:ext cx="631581" cy="196850"/>
          </a:xfrm>
          <a:prstGeom prst="rect">
            <a:avLst/>
          </a:prstGeom>
        </p:spPr>
        <p:txBody>
          <a:bodyPr/>
          <a:lstStyle/>
          <a:p>
            <a:fld id="{4E0D4674-84A7-4B9E-86D3-6B51B0ED57C5}" type="slidenum">
              <a:rPr lang="en-GB" smtClean="0">
                <a:solidFill>
                  <a:srgbClr val="FFFFFF"/>
                </a:solidFill>
              </a:rPr>
              <a:pPr/>
              <a:t>46</a:t>
            </a:fld>
            <a:endParaRPr lang="en-GB" dirty="0">
              <a:solidFill>
                <a:srgbClr val="FFFFFF"/>
              </a:solidFill>
            </a:endParaRPr>
          </a:p>
        </p:txBody>
      </p:sp>
      <p:sp>
        <p:nvSpPr>
          <p:cNvPr id="5" name="Slide Number Placeholder 3"/>
          <p:cNvSpPr>
            <a:spLocks noGrp="1"/>
          </p:cNvSpPr>
          <p:nvPr>
            <p:ph type="sldNum" sz="quarter" idx="4294967295"/>
          </p:nvPr>
        </p:nvSpPr>
        <p:spPr>
          <a:xfrm>
            <a:off x="8603673" y="6400800"/>
            <a:ext cx="540327" cy="304800"/>
          </a:xfrm>
          <a:prstGeom prst="rect">
            <a:avLst/>
          </a:prstGeom>
        </p:spPr>
        <p:txBody>
          <a:bodyPr/>
          <a:lstStyle/>
          <a:p>
            <a:pPr>
              <a:defRPr/>
            </a:pPr>
            <a:fld id="{B8FBDD98-AA64-4E8D-BBA5-7B60474D7860}" type="slidenum">
              <a:rPr lang="en-GB" smtClean="0">
                <a:solidFill>
                  <a:srgbClr val="FFFFFF"/>
                </a:solidFill>
              </a:rPr>
              <a:pPr>
                <a:defRPr/>
              </a:pPr>
              <a:t>46</a:t>
            </a:fld>
            <a:endParaRPr lang="en-GB" dirty="0">
              <a:solidFill>
                <a:srgbClr val="FFFFFF"/>
              </a:solidFill>
            </a:endParaRPr>
          </a:p>
        </p:txBody>
      </p:sp>
      <p:graphicFrame>
        <p:nvGraphicFramePr>
          <p:cNvPr id="10" name="Content Placeholder 4"/>
          <p:cNvGraphicFramePr>
            <a:graphicFrameLocks/>
          </p:cNvGraphicFramePr>
          <p:nvPr>
            <p:extLst/>
          </p:nvPr>
        </p:nvGraphicFramePr>
        <p:xfrm>
          <a:off x="379059" y="3771899"/>
          <a:ext cx="8374416" cy="2288708"/>
        </p:xfrm>
        <a:graphic>
          <a:graphicData uri="http://schemas.openxmlformats.org/drawingml/2006/table">
            <a:tbl>
              <a:tblPr firstCol="1" bandRow="1">
                <a:effectLst>
                  <a:outerShdw blurRad="50800" dist="38100" dir="2700000" algn="tl" rotWithShape="0">
                    <a:prstClr val="black">
                      <a:alpha val="40000"/>
                    </a:prstClr>
                  </a:outerShdw>
                </a:effectLst>
                <a:tableStyleId>{6E25E649-3F16-4E02-A733-19D2CDBF48F0}</a:tableStyleId>
              </a:tblPr>
              <a:tblGrid>
                <a:gridCol w="1873111"/>
                <a:gridCol w="6501305"/>
              </a:tblGrid>
              <a:tr h="20002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a typeface="ＭＳ Ｐゴシック" pitchFamily="34" charset="-128"/>
                          <a:cs typeface="Arial" charset="0"/>
                        </a:rPr>
                        <a:t>CECL Misunderstandings</a:t>
                      </a:r>
                      <a:endParaRPr kumimoji="0" lang="en-GB" sz="16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ea typeface="ＭＳ Ｐゴシック" pitchFamily="34" charset="-128"/>
                        <a:cs typeface="Arial" charset="0"/>
                      </a:endParaRPr>
                    </a:p>
                  </a:txBody>
                  <a:tcPr marL="84406" marR="84406" marT="45690" marB="4569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tx2"/>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ea typeface="ＭＳ Ｐゴシック" pitchFamily="34" charset="-128"/>
                        <a:cs typeface="Arial" charset="0"/>
                      </a:endParaRPr>
                    </a:p>
                  </a:txBody>
                  <a:tcPr marL="84406" marR="84406" marT="45690" marB="4569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lumMod val="65000"/>
                      </a:schemeClr>
                    </a:solidFill>
                  </a:tcPr>
                </a:tc>
              </a:tr>
              <a:tr h="80873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rPr>
                        <a:t>Not a CECL Application</a:t>
                      </a:r>
                      <a:endParaRPr kumimoji="0" lang="en-GB" sz="1400" b="0" i="0" u="none" strike="noStrike" cap="none" normalizeH="0" baseline="0" dirty="0">
                        <a:ln>
                          <a:noFill/>
                        </a:ln>
                        <a:solidFill>
                          <a:srgbClr val="5F6062"/>
                        </a:solidFill>
                        <a:effectLst/>
                        <a:latin typeface="Arial" charset="0"/>
                        <a:ea typeface="ＭＳ Ｐゴシック" pitchFamily="34" charset="-128"/>
                        <a:cs typeface="Arial" charset="0"/>
                      </a:endParaRPr>
                    </a:p>
                  </a:txBody>
                  <a:tcPr marL="84406" marR="84406" marT="45690" marB="45690"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1F497D">
                        <a:alpha val="60000"/>
                      </a:srgbClr>
                    </a:solidFill>
                  </a:tcPr>
                </a:tc>
                <a:tc>
                  <a:txBody>
                    <a:bodyPr/>
                    <a:lstStyle/>
                    <a:p>
                      <a:pPr marL="0" indent="0">
                        <a:lnSpc>
                          <a:spcPct val="100000"/>
                        </a:lnSpc>
                        <a:spcBef>
                          <a:spcPts val="0"/>
                        </a:spcBef>
                        <a:spcAft>
                          <a:spcPts val="600"/>
                        </a:spcAft>
                        <a:buClr>
                          <a:srgbClr val="C00000"/>
                        </a:buClr>
                        <a:buFont typeface="Wingdings" pitchFamily="2" charset="2"/>
                        <a:buNone/>
                      </a:pPr>
                      <a:r>
                        <a:rPr kumimoji="0" lang="en-GB" sz="1600" b="0" i="0" u="none" strike="noStrike" cap="none" normalizeH="0" baseline="0" dirty="0" smtClean="0">
                          <a:ln>
                            <a:noFill/>
                          </a:ln>
                          <a:solidFill>
                            <a:schemeClr val="tx1"/>
                          </a:solidFill>
                          <a:effectLst/>
                          <a:latin typeface="+mn-lt"/>
                          <a:ea typeface="ＭＳ Ｐゴシック" pitchFamily="34" charset="-128"/>
                          <a:cs typeface="Arial" charset="0"/>
                        </a:rPr>
                        <a:t>.75% (historical </a:t>
                      </a:r>
                      <a:r>
                        <a:rPr kumimoji="0" lang="en-GB" sz="1600" b="1" i="0" u="none" strike="noStrike" cap="none" normalizeH="0" baseline="0" dirty="0" smtClean="0">
                          <a:ln>
                            <a:noFill/>
                          </a:ln>
                          <a:solidFill>
                            <a:schemeClr val="tx1"/>
                          </a:solidFill>
                          <a:effectLst/>
                          <a:latin typeface="+mn-lt"/>
                          <a:ea typeface="ＭＳ Ｐゴシック" pitchFamily="34" charset="-128"/>
                          <a:cs typeface="Arial" charset="0"/>
                        </a:rPr>
                        <a:t>annual</a:t>
                      </a:r>
                      <a:r>
                        <a:rPr kumimoji="0" lang="en-GB" sz="1600" b="0" i="0" u="none" strike="noStrike" cap="none" normalizeH="0" baseline="0" dirty="0" smtClean="0">
                          <a:ln>
                            <a:noFill/>
                          </a:ln>
                          <a:solidFill>
                            <a:schemeClr val="tx1"/>
                          </a:solidFill>
                          <a:effectLst/>
                          <a:latin typeface="+mn-lt"/>
                          <a:ea typeface="ＭＳ Ｐゴシック" pitchFamily="34" charset="-128"/>
                          <a:cs typeface="Arial" charset="0"/>
                        </a:rPr>
                        <a:t> loss rate) * 300,000 (par amount) *30 (contractual life) = $67,500</a:t>
                      </a:r>
                      <a:endParaRPr kumimoji="0" lang="en-GB" sz="1600" b="0" i="0" u="none" strike="noStrike" cap="none" normalizeH="0" baseline="0" dirty="0">
                        <a:ln>
                          <a:noFill/>
                        </a:ln>
                        <a:solidFill>
                          <a:schemeClr val="tx1"/>
                        </a:solidFill>
                        <a:effectLst/>
                        <a:latin typeface="+mn-lt"/>
                        <a:ea typeface="ＭＳ Ｐゴシック" pitchFamily="34" charset="-128"/>
                        <a:cs typeface="Arial" charset="0"/>
                      </a:endParaRPr>
                    </a:p>
                  </a:txBody>
                  <a:tcPr marL="84406" marR="84406" marT="45690" marB="45690"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tcPr>
                </a:tc>
              </a:tr>
              <a:tr h="114475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1" u="none" strike="noStrike" kern="1200" cap="none" normalizeH="0" baseline="0" dirty="0" smtClean="0">
                          <a:ln>
                            <a:noFill/>
                          </a:ln>
                          <a:solidFill>
                            <a:schemeClr val="lt1"/>
                          </a:solidFill>
                          <a:effectLst/>
                          <a:latin typeface="+mn-lt"/>
                          <a:ea typeface="+mn-ea"/>
                          <a:cs typeface="+mn-cs"/>
                        </a:rPr>
                        <a:t>Not a CECL Application</a:t>
                      </a:r>
                      <a:endParaRPr kumimoji="0" lang="en-GB" sz="1600" b="1" u="none" strike="noStrike" kern="1200" cap="none" normalizeH="0" baseline="0" dirty="0">
                        <a:ln>
                          <a:noFill/>
                        </a:ln>
                        <a:solidFill>
                          <a:schemeClr val="lt1"/>
                        </a:solidFill>
                        <a:effectLst/>
                        <a:latin typeface="+mn-lt"/>
                        <a:ea typeface="+mn-ea"/>
                        <a:cs typeface="+mn-cs"/>
                      </a:endParaRPr>
                    </a:p>
                  </a:txBody>
                  <a:tcPr marL="84406" marR="84406" marT="45690" marB="45690"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1F497D">
                        <a:alpha val="60000"/>
                      </a:srgbClr>
                    </a:solidFill>
                  </a:tcPr>
                </a:tc>
                <a:tc>
                  <a:txBody>
                    <a:bodyPr/>
                    <a:lstStyle/>
                    <a:p>
                      <a:pPr marL="0" marR="0" indent="0" algn="l" defTabSz="914400" rtl="0" eaLnBrk="1" fontAlgn="auto" latinLnBrk="0" hangingPunct="1">
                        <a:lnSpc>
                          <a:spcPct val="100000"/>
                        </a:lnSpc>
                        <a:spcBef>
                          <a:spcPts val="0"/>
                        </a:spcBef>
                        <a:spcAft>
                          <a:spcPts val="600"/>
                        </a:spcAft>
                        <a:buClr>
                          <a:srgbClr val="C00000"/>
                        </a:buClr>
                        <a:buSzTx/>
                        <a:buFont typeface="Wingdings" pitchFamily="2" charset="2"/>
                        <a:buNone/>
                        <a:tabLst/>
                        <a:defRPr/>
                      </a:pPr>
                      <a:r>
                        <a:rPr lang="en-US" sz="1600" kern="1200" baseline="0" dirty="0" smtClean="0">
                          <a:solidFill>
                            <a:schemeClr val="tx1"/>
                          </a:solidFill>
                          <a:latin typeface="+mn-lt"/>
                          <a:ea typeface="+mn-ea"/>
                          <a:cs typeface="+mn-cs"/>
                        </a:rPr>
                        <a:t>.75% (historical </a:t>
                      </a:r>
                      <a:r>
                        <a:rPr lang="en-US" sz="1600" b="1" kern="1200" baseline="0" dirty="0" smtClean="0">
                          <a:solidFill>
                            <a:schemeClr val="tx1"/>
                          </a:solidFill>
                          <a:latin typeface="+mn-lt"/>
                          <a:ea typeface="+mn-ea"/>
                          <a:cs typeface="+mn-cs"/>
                        </a:rPr>
                        <a:t>annual </a:t>
                      </a:r>
                      <a:r>
                        <a:rPr lang="en-US" sz="1600" kern="1200" baseline="0" dirty="0" smtClean="0">
                          <a:solidFill>
                            <a:schemeClr val="tx1"/>
                          </a:solidFill>
                          <a:latin typeface="+mn-lt"/>
                          <a:ea typeface="+mn-ea"/>
                          <a:cs typeface="+mn-cs"/>
                        </a:rPr>
                        <a:t>loss rate) * 300,000 (par amount) * 7 (weighted average life) = $15,750</a:t>
                      </a:r>
                      <a:endParaRPr kumimoji="0" lang="en-GB" sz="1600" b="0" i="0" u="none" strike="noStrike" cap="none" normalizeH="0" baseline="0" dirty="0">
                        <a:ln>
                          <a:noFill/>
                        </a:ln>
                        <a:solidFill>
                          <a:schemeClr val="tx1"/>
                        </a:solidFill>
                        <a:effectLst/>
                        <a:latin typeface="+mn-lt"/>
                        <a:ea typeface="ＭＳ Ｐゴシック" pitchFamily="34" charset="-128"/>
                        <a:cs typeface="Arial" charset="0"/>
                      </a:endParaRPr>
                    </a:p>
                  </a:txBody>
                  <a:tcPr marL="84406" marR="84406" marT="45690" marB="45690"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tcPr>
                </a:tc>
              </a:tr>
            </a:tbl>
          </a:graphicData>
        </a:graphic>
      </p:graphicFrame>
      <p:sp>
        <p:nvSpPr>
          <p:cNvPr id="11" name="&quot;No&quot; Symbol 10"/>
          <p:cNvSpPr/>
          <p:nvPr/>
        </p:nvSpPr>
        <p:spPr bwMode="auto">
          <a:xfrm>
            <a:off x="4505139" y="4081598"/>
            <a:ext cx="843147" cy="855022"/>
          </a:xfrm>
          <a:prstGeom prst="noSmoking">
            <a:avLst>
              <a:gd name="adj" fmla="val 8891"/>
            </a:avLst>
          </a:prstGeom>
          <a:solidFill>
            <a:srgbClr val="EF4142"/>
          </a:solidFill>
          <a:ln w="952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12" name="&quot;No&quot; Symbol 11"/>
          <p:cNvSpPr/>
          <p:nvPr/>
        </p:nvSpPr>
        <p:spPr bwMode="auto">
          <a:xfrm>
            <a:off x="4505139" y="5110298"/>
            <a:ext cx="843147" cy="855022"/>
          </a:xfrm>
          <a:prstGeom prst="noSmoking">
            <a:avLst>
              <a:gd name="adj" fmla="val 8891"/>
            </a:avLst>
          </a:prstGeom>
          <a:solidFill>
            <a:srgbClr val="EF4142"/>
          </a:solidFill>
          <a:ln w="952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Tree>
    <p:extLst>
      <p:ext uri="{BB962C8B-B14F-4D97-AF65-F5344CB8AC3E}">
        <p14:creationId xmlns:p14="http://schemas.microsoft.com/office/powerpoint/2010/main" val="308144277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Impairment Models</a:t>
            </a:r>
            <a:endParaRPr lang="en-US" dirty="0"/>
          </a:p>
        </p:txBody>
      </p:sp>
      <p:sp>
        <p:nvSpPr>
          <p:cNvPr id="33798" name="Slide Number Placeholder 2"/>
          <p:cNvSpPr>
            <a:spLocks noGrp="1"/>
          </p:cNvSpPr>
          <p:nvPr>
            <p:ph type="sldNum" sz="quarter" idx="11"/>
          </p:nvPr>
        </p:nvSpPr>
        <p:spPr/>
        <p:txBody>
          <a:bodyPr/>
          <a:lstStyle/>
          <a:p>
            <a:fld id="{A21CE859-CAEC-4D33-AAFD-29A3B995F56C}" type="slidenum">
              <a:rPr lang="en-US" smtClean="0"/>
              <a:pPr/>
              <a:t>47</a:t>
            </a:fld>
            <a:endParaRPr lang="en-US" dirty="0"/>
          </a:p>
        </p:txBody>
      </p:sp>
      <p:sp>
        <p:nvSpPr>
          <p:cNvPr id="12" name="Oval 11"/>
          <p:cNvSpPr/>
          <p:nvPr/>
        </p:nvSpPr>
        <p:spPr bwMode="auto">
          <a:xfrm>
            <a:off x="3981450" y="2543175"/>
            <a:ext cx="352425" cy="942975"/>
          </a:xfrm>
          <a:prstGeom prst="ellipse">
            <a:avLst/>
          </a:prstGeom>
          <a:noFill/>
          <a:ln w="9525">
            <a:noFill/>
            <a:miter lim="800000"/>
            <a:headEnd/>
            <a:tailEnd/>
          </a:ln>
        </p:spPr>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grpSp>
        <p:nvGrpSpPr>
          <p:cNvPr id="3" name="Group 2"/>
          <p:cNvGrpSpPr/>
          <p:nvPr/>
        </p:nvGrpSpPr>
        <p:grpSpPr>
          <a:xfrm>
            <a:off x="236079" y="1559799"/>
            <a:ext cx="4772279" cy="3734786"/>
            <a:chOff x="450170" y="1740556"/>
            <a:chExt cx="4772279" cy="3734786"/>
          </a:xfrm>
        </p:grpSpPr>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170" y="1740556"/>
              <a:ext cx="4772279" cy="373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603281" y="1861073"/>
              <a:ext cx="2382383" cy="477054"/>
            </a:xfrm>
            <a:prstGeom prst="rect">
              <a:avLst/>
            </a:prstGeom>
            <a:noFill/>
          </p:spPr>
          <p:txBody>
            <a:bodyPr wrap="none" rtlCol="0">
              <a:spAutoFit/>
            </a:bodyPr>
            <a:lstStyle/>
            <a:p>
              <a:pPr algn="ctr"/>
              <a:r>
                <a:rPr lang="en-US" sz="1400" b="1" dirty="0" smtClean="0"/>
                <a:t>Cumulative Credit Losses</a:t>
              </a:r>
            </a:p>
            <a:p>
              <a:pPr algn="ctr"/>
              <a:r>
                <a:rPr lang="en-US" sz="1100" b="1" dirty="0" smtClean="0"/>
                <a:t>as % of Loan Balance</a:t>
              </a:r>
              <a:endParaRPr lang="en-US" sz="1200" b="1" dirty="0"/>
            </a:p>
          </p:txBody>
        </p:sp>
      </p:grpSp>
      <p:sp>
        <p:nvSpPr>
          <p:cNvPr id="9" name="TextBox 1"/>
          <p:cNvSpPr txBox="1"/>
          <p:nvPr/>
        </p:nvSpPr>
        <p:spPr>
          <a:xfrm>
            <a:off x="236079" y="5521432"/>
            <a:ext cx="3955215" cy="3566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t>Note: Graph is only illustrative; assumes closed pool of commercial loans with most losses emerging in periods 2 and 3, with rise in total expected loss in period 3.</a:t>
            </a:r>
            <a:endParaRPr lang="en-US" sz="800" dirty="0"/>
          </a:p>
        </p:txBody>
      </p:sp>
      <p:sp>
        <p:nvSpPr>
          <p:cNvPr id="10" name="TextBox 9"/>
          <p:cNvSpPr txBox="1"/>
          <p:nvPr/>
        </p:nvSpPr>
        <p:spPr>
          <a:xfrm>
            <a:off x="5311757" y="2098839"/>
            <a:ext cx="3821880" cy="4170372"/>
          </a:xfrm>
          <a:prstGeom prst="rect">
            <a:avLst/>
          </a:prstGeom>
          <a:noFill/>
        </p:spPr>
        <p:txBody>
          <a:bodyPr wrap="square" rtlCol="0">
            <a:spAutoFit/>
          </a:bodyPr>
          <a:lstStyle/>
          <a:p>
            <a:pPr marL="231775" lvl="2" indent="-231775">
              <a:spcBef>
                <a:spcPts val="600"/>
              </a:spcBef>
              <a:buClr>
                <a:srgbClr val="EF4142"/>
              </a:buClr>
              <a:buFont typeface="Wingdings" panose="05000000000000000000" pitchFamily="2" charset="2"/>
              <a:buChar char="§"/>
            </a:pPr>
            <a:r>
              <a:rPr lang="en-US" sz="1600" dirty="0">
                <a:latin typeface="Arial" pitchFamily="34" charset="0"/>
                <a:cs typeface="Arial" pitchFamily="34" charset="0"/>
              </a:rPr>
              <a:t>At origination, </a:t>
            </a:r>
            <a:r>
              <a:rPr lang="en-US" sz="1600" dirty="0" smtClean="0">
                <a:latin typeface="Arial" pitchFamily="34" charset="0"/>
                <a:cs typeface="Arial" pitchFamily="34" charset="0"/>
              </a:rPr>
              <a:t>record </a:t>
            </a:r>
            <a:r>
              <a:rPr lang="en-US" sz="1600" dirty="0">
                <a:latin typeface="Arial" pitchFamily="34" charset="0"/>
                <a:cs typeface="Arial" pitchFamily="34" charset="0"/>
              </a:rPr>
              <a:t>lifetime expected losses </a:t>
            </a:r>
            <a:endParaRPr lang="en-US" sz="1600" dirty="0" smtClean="0">
              <a:latin typeface="Arial" pitchFamily="34" charset="0"/>
              <a:cs typeface="Arial" pitchFamily="34" charset="0"/>
            </a:endParaRPr>
          </a:p>
          <a:p>
            <a:pPr marL="742950" lvl="3" indent="-285750">
              <a:spcBef>
                <a:spcPts val="600"/>
              </a:spcBef>
              <a:buClr>
                <a:srgbClr val="EF4142"/>
              </a:buClr>
              <a:buFont typeface="Courier New" panose="02070309020205020404" pitchFamily="49" charset="0"/>
              <a:buChar char="o"/>
            </a:pPr>
            <a:r>
              <a:rPr lang="en-US" sz="1600" dirty="0" smtClean="0">
                <a:latin typeface="Arial" pitchFamily="34" charset="0"/>
                <a:cs typeface="Arial" pitchFamily="34" charset="0"/>
              </a:rPr>
              <a:t>Today</a:t>
            </a:r>
            <a:r>
              <a:rPr lang="en-US" sz="1600" dirty="0">
                <a:latin typeface="Arial" pitchFamily="34" charset="0"/>
                <a:cs typeface="Arial" pitchFamily="34" charset="0"/>
              </a:rPr>
              <a:t>, nothing recognized until default is probable; as typically applied = 12-18 </a:t>
            </a:r>
            <a:r>
              <a:rPr lang="en-US" sz="1600" dirty="0" smtClean="0">
                <a:latin typeface="Arial" pitchFamily="34" charset="0"/>
                <a:cs typeface="Arial" pitchFamily="34" charset="0"/>
              </a:rPr>
              <a:t>months</a:t>
            </a:r>
            <a:endParaRPr lang="en-US" sz="1600" dirty="0">
              <a:latin typeface="Arial" pitchFamily="34" charset="0"/>
              <a:cs typeface="Arial" pitchFamily="34" charset="0"/>
            </a:endParaRPr>
          </a:p>
          <a:p>
            <a:pPr marL="231775" lvl="2" indent="-231775">
              <a:spcBef>
                <a:spcPts val="600"/>
              </a:spcBef>
              <a:buClr>
                <a:srgbClr val="EF4142"/>
              </a:buClr>
              <a:buFont typeface="Wingdings" panose="05000000000000000000" pitchFamily="2" charset="2"/>
              <a:buChar char="§"/>
            </a:pPr>
            <a:r>
              <a:rPr lang="en-US" sz="1600" dirty="0">
                <a:latin typeface="Arial" pitchFamily="34" charset="0"/>
                <a:cs typeface="Arial" pitchFamily="34" charset="0"/>
              </a:rPr>
              <a:t>No threshold for </a:t>
            </a:r>
            <a:r>
              <a:rPr lang="en-US" sz="1600" dirty="0" smtClean="0">
                <a:latin typeface="Arial" pitchFamily="34" charset="0"/>
                <a:cs typeface="Arial" pitchFamily="34" charset="0"/>
              </a:rPr>
              <a:t>recording a loss</a:t>
            </a:r>
            <a:r>
              <a:rPr lang="en-US" sz="1600" dirty="0">
                <a:latin typeface="Arial" pitchFamily="34" charset="0"/>
                <a:cs typeface="Arial" pitchFamily="34" charset="0"/>
              </a:rPr>
              <a:t>, thus expected lifetime loss incorporates a level of expected deterioration </a:t>
            </a:r>
            <a:endParaRPr lang="en-US" sz="1600" dirty="0" smtClean="0">
              <a:latin typeface="Arial" pitchFamily="34" charset="0"/>
              <a:cs typeface="Arial" pitchFamily="34" charset="0"/>
            </a:endParaRPr>
          </a:p>
          <a:p>
            <a:pPr marL="742950" lvl="3" indent="-285750">
              <a:spcBef>
                <a:spcPts val="600"/>
              </a:spcBef>
              <a:buClr>
                <a:srgbClr val="EF4142"/>
              </a:buClr>
              <a:buFont typeface="Courier New" panose="02070309020205020404" pitchFamily="49" charset="0"/>
              <a:buChar char="o"/>
            </a:pPr>
            <a:r>
              <a:rPr lang="en-US" sz="1600" dirty="0" smtClean="0">
                <a:latin typeface="Arial" pitchFamily="34" charset="0"/>
                <a:cs typeface="Arial" pitchFamily="34" charset="0"/>
              </a:rPr>
              <a:t>Today</a:t>
            </a:r>
            <a:r>
              <a:rPr lang="en-US" sz="1600" dirty="0">
                <a:latin typeface="Arial" pitchFamily="34" charset="0"/>
                <a:cs typeface="Arial" pitchFamily="34" charset="0"/>
              </a:rPr>
              <a:t>, evidence of deterioration </a:t>
            </a:r>
            <a:r>
              <a:rPr lang="en-US" sz="1600" dirty="0" smtClean="0">
                <a:latin typeface="Arial" pitchFamily="34" charset="0"/>
                <a:cs typeface="Arial" pitchFamily="34" charset="0"/>
              </a:rPr>
              <a:t>required</a:t>
            </a:r>
            <a:endParaRPr lang="en-US" sz="1600" dirty="0">
              <a:latin typeface="Arial" pitchFamily="34" charset="0"/>
              <a:cs typeface="Arial" pitchFamily="34" charset="0"/>
            </a:endParaRPr>
          </a:p>
          <a:p>
            <a:pPr marL="231775" lvl="2" indent="-231775">
              <a:spcBef>
                <a:spcPts val="600"/>
              </a:spcBef>
              <a:buClr>
                <a:srgbClr val="EF4142"/>
              </a:buClr>
              <a:buFont typeface="Wingdings" panose="05000000000000000000" pitchFamily="2" charset="2"/>
              <a:buChar char="§"/>
            </a:pPr>
            <a:r>
              <a:rPr lang="en-US" sz="1600" dirty="0">
                <a:latin typeface="Arial" pitchFamily="34" charset="0"/>
                <a:cs typeface="Arial" pitchFamily="34" charset="0"/>
              </a:rPr>
              <a:t>Estimates updated each period and flows through provision </a:t>
            </a:r>
            <a:endParaRPr lang="en-US" sz="1600" dirty="0" smtClean="0">
              <a:latin typeface="Arial" pitchFamily="34" charset="0"/>
              <a:cs typeface="Arial" pitchFamily="34" charset="0"/>
            </a:endParaRPr>
          </a:p>
          <a:p>
            <a:pPr marL="742950" lvl="3" indent="-285750">
              <a:spcBef>
                <a:spcPts val="600"/>
              </a:spcBef>
              <a:buClr>
                <a:srgbClr val="EF4142"/>
              </a:buClr>
              <a:buFont typeface="Courier New" panose="02070309020205020404" pitchFamily="49" charset="0"/>
              <a:buChar char="o"/>
            </a:pPr>
            <a:r>
              <a:rPr lang="en-US" sz="1600" dirty="0" smtClean="0">
                <a:latin typeface="Arial" pitchFamily="34" charset="0"/>
                <a:cs typeface="Arial" pitchFamily="34" charset="0"/>
              </a:rPr>
              <a:t>Same </a:t>
            </a:r>
            <a:r>
              <a:rPr lang="en-US" sz="1600" dirty="0">
                <a:latin typeface="Arial" pitchFamily="34" charset="0"/>
                <a:cs typeface="Arial" pitchFamily="34" charset="0"/>
              </a:rPr>
              <a:t>as </a:t>
            </a:r>
            <a:r>
              <a:rPr lang="en-US" sz="1600" dirty="0" smtClean="0">
                <a:latin typeface="Arial" pitchFamily="34" charset="0"/>
                <a:cs typeface="Arial" pitchFamily="34" charset="0"/>
              </a:rPr>
              <a:t>today</a:t>
            </a:r>
            <a:endParaRPr lang="nl-NL" sz="1600" dirty="0">
              <a:latin typeface="Arial"/>
              <a:cs typeface="Arial" pitchFamily="34" charset="0"/>
            </a:endParaRPr>
          </a:p>
          <a:p>
            <a:endParaRPr lang="en-US" sz="1600" b="1" i="1" dirty="0"/>
          </a:p>
        </p:txBody>
      </p:sp>
      <p:sp>
        <p:nvSpPr>
          <p:cNvPr id="11" name="TextBox 10"/>
          <p:cNvSpPr txBox="1"/>
          <p:nvPr/>
        </p:nvSpPr>
        <p:spPr>
          <a:xfrm>
            <a:off x="5311756" y="1369066"/>
            <a:ext cx="3821881" cy="707886"/>
          </a:xfrm>
          <a:prstGeom prst="rect">
            <a:avLst/>
          </a:prstGeom>
          <a:noFill/>
        </p:spPr>
        <p:txBody>
          <a:bodyPr wrap="square" rtlCol="0">
            <a:spAutoFit/>
          </a:bodyPr>
          <a:lstStyle/>
          <a:p>
            <a:r>
              <a:rPr lang="en-US" sz="2000" b="1" i="1" dirty="0" smtClean="0"/>
              <a:t>Current Expected Credit Loss (CECL) vs. Current GAAP</a:t>
            </a:r>
            <a:endParaRPr lang="en-US" sz="2000" b="1" i="1" dirty="0"/>
          </a:p>
        </p:txBody>
      </p:sp>
    </p:spTree>
    <p:extLst>
      <p:ext uri="{BB962C8B-B14F-4D97-AF65-F5344CB8AC3E}">
        <p14:creationId xmlns:p14="http://schemas.microsoft.com/office/powerpoint/2010/main" val="4066165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Available-for-Sale Debt Securities</a:t>
            </a:r>
            <a:endParaRPr lang="en-US" dirty="0"/>
          </a:p>
        </p:txBody>
      </p:sp>
      <p:graphicFrame>
        <p:nvGraphicFramePr>
          <p:cNvPr id="8" name="Diagram 7"/>
          <p:cNvGraphicFramePr/>
          <p:nvPr>
            <p:extLst/>
          </p:nvPr>
        </p:nvGraphicFramePr>
        <p:xfrm>
          <a:off x="335902" y="1362268"/>
          <a:ext cx="8229600" cy="4786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a:off x="1121973" y="3032738"/>
            <a:ext cx="586853" cy="11600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pPr>
              <a:defRPr/>
            </a:pPr>
            <a:fld id="{B8C3CD40-D32D-4A66-9ED6-B023972553E0}" type="slidenum">
              <a:rPr lang="en-US" smtClean="0"/>
              <a:pPr>
                <a:defRPr/>
              </a:pPr>
              <a:t>48</a:t>
            </a:fld>
            <a:endParaRPr lang="en-US" dirty="0"/>
          </a:p>
        </p:txBody>
      </p:sp>
    </p:spTree>
    <p:extLst>
      <p:ext uri="{BB962C8B-B14F-4D97-AF65-F5344CB8AC3E}">
        <p14:creationId xmlns:p14="http://schemas.microsoft.com/office/powerpoint/2010/main" val="31960572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62223" y="484306"/>
            <a:ext cx="8907921" cy="895540"/>
          </a:xfrm>
        </p:spPr>
        <p:txBody>
          <a:bodyPr/>
          <a:lstStyle/>
          <a:p>
            <a:r>
              <a:rPr lang="de-DE" altLang="de-DE" dirty="0" smtClean="0"/>
              <a:t>Purchased Financial Assets With Credit Deterioration (PCD)</a:t>
            </a:r>
          </a:p>
        </p:txBody>
      </p:sp>
      <p:sp>
        <p:nvSpPr>
          <p:cNvPr id="24583" name="Freeform 3"/>
          <p:cNvSpPr>
            <a:spLocks/>
          </p:cNvSpPr>
          <p:nvPr/>
        </p:nvSpPr>
        <p:spPr bwMode="auto">
          <a:xfrm>
            <a:off x="323849" y="2043838"/>
            <a:ext cx="2971800" cy="4064879"/>
          </a:xfrm>
          <a:custGeom>
            <a:avLst/>
            <a:gdLst>
              <a:gd name="T0" fmla="*/ 0 w 816"/>
              <a:gd name="T1" fmla="*/ 0 h 432"/>
              <a:gd name="T2" fmla="*/ 5040 w 816"/>
              <a:gd name="T3" fmla="*/ 0 h 432"/>
              <a:gd name="T4" fmla="*/ 0 w 816"/>
              <a:gd name="T5" fmla="*/ 19200 h 432"/>
              <a:gd name="T6" fmla="*/ 0 w 816"/>
              <a:gd name="T7" fmla="*/ 0 h 432"/>
              <a:gd name="T8" fmla="*/ 0 60000 65536"/>
              <a:gd name="T9" fmla="*/ 0 60000 65536"/>
              <a:gd name="T10" fmla="*/ 0 60000 65536"/>
              <a:gd name="T11" fmla="*/ 0 60000 65536"/>
              <a:gd name="T12" fmla="*/ 0 w 816"/>
              <a:gd name="T13" fmla="*/ 0 h 432"/>
              <a:gd name="T14" fmla="*/ 816 w 816"/>
              <a:gd name="T15" fmla="*/ 432 h 432"/>
            </a:gdLst>
            <a:ahLst/>
            <a:cxnLst>
              <a:cxn ang="T8">
                <a:pos x="T0" y="T1"/>
              </a:cxn>
              <a:cxn ang="T9">
                <a:pos x="T2" y="T3"/>
              </a:cxn>
              <a:cxn ang="T10">
                <a:pos x="T4" y="T5"/>
              </a:cxn>
              <a:cxn ang="T11">
                <a:pos x="T6" y="T7"/>
              </a:cxn>
            </a:cxnLst>
            <a:rect l="T12" t="T13" r="T14" b="T15"/>
            <a:pathLst>
              <a:path w="816" h="432">
                <a:moveTo>
                  <a:pt x="0" y="0"/>
                </a:moveTo>
                <a:lnTo>
                  <a:pt x="816" y="0"/>
                </a:lnTo>
                <a:lnTo>
                  <a:pt x="0" y="432"/>
                </a:lnTo>
                <a:lnTo>
                  <a:pt x="0" y="0"/>
                </a:lnTo>
                <a:close/>
              </a:path>
            </a:pathLst>
          </a:custGeom>
          <a:solidFill>
            <a:srgbClr val="4066AA"/>
          </a:solidFill>
          <a:ln w="12700" cap="flat" cmpd="sng">
            <a:noFill/>
            <a:prstDash val="solid"/>
            <a:round/>
            <a:headEnd/>
            <a:tailEnd/>
          </a:ln>
          <a:effectLst/>
        </p:spPr>
        <p:txBody>
          <a:bodyPr wrap="none" lIns="0" tIns="0" rIns="0" bIns="0" anchor="ctr"/>
          <a:lstStyle/>
          <a:p>
            <a:endParaRPr lang="en-US" sz="1200" dirty="0"/>
          </a:p>
        </p:txBody>
      </p:sp>
      <p:sp>
        <p:nvSpPr>
          <p:cNvPr id="24584" name="Rectangle 4"/>
          <p:cNvSpPr>
            <a:spLocks noChangeArrowheads="1"/>
          </p:cNvSpPr>
          <p:nvPr/>
        </p:nvSpPr>
        <p:spPr bwMode="auto">
          <a:xfrm>
            <a:off x="884816" y="2155514"/>
            <a:ext cx="1005083" cy="204671"/>
          </a:xfrm>
          <a:prstGeom prst="rect">
            <a:avLst/>
          </a:prstGeom>
          <a:noFill/>
          <a:ln w="12700">
            <a:noFill/>
            <a:miter lim="800000"/>
            <a:headEnd/>
            <a:tailEnd/>
          </a:ln>
          <a:effectLst/>
        </p:spPr>
        <p:txBody>
          <a:bodyPr wrap="none" lIns="0" tIns="0" rIns="0" bIns="0">
            <a:spAutoFit/>
          </a:bodyPr>
          <a:lstStyle/>
          <a:p>
            <a:pPr algn="l" defTabSz="762000" eaLnBrk="0" hangingPunct="0">
              <a:lnSpc>
                <a:spcPct val="95000"/>
              </a:lnSpc>
            </a:pPr>
            <a:r>
              <a:rPr lang="de-DE" sz="1400" b="1" dirty="0" smtClean="0">
                <a:solidFill>
                  <a:srgbClr val="FFFFFF"/>
                </a:solidFill>
              </a:rPr>
              <a:t>PCD Model:</a:t>
            </a:r>
            <a:endParaRPr lang="de-DE" sz="1400" b="1" dirty="0">
              <a:solidFill>
                <a:srgbClr val="FFFFFF"/>
              </a:solidFill>
            </a:endParaRPr>
          </a:p>
        </p:txBody>
      </p:sp>
      <p:sp>
        <p:nvSpPr>
          <p:cNvPr id="24587" name="Rectangle 8"/>
          <p:cNvSpPr>
            <a:spLocks noChangeArrowheads="1"/>
          </p:cNvSpPr>
          <p:nvPr/>
        </p:nvSpPr>
        <p:spPr bwMode="auto">
          <a:xfrm>
            <a:off x="745159" y="2554217"/>
            <a:ext cx="8058150" cy="580813"/>
          </a:xfrm>
          <a:prstGeom prst="rect">
            <a:avLst/>
          </a:prstGeom>
          <a:solidFill>
            <a:srgbClr val="E5EAF3"/>
          </a:solidFill>
          <a:ln w="9525" algn="ctr">
            <a:noFill/>
            <a:miter lim="800000"/>
            <a:headEnd/>
            <a:tailEnd/>
          </a:ln>
          <a:effectLst/>
        </p:spPr>
        <p:txBody>
          <a:bodyPr wrap="none" anchor="ctr"/>
          <a:lstStyle/>
          <a:p>
            <a:endParaRPr lang="en-US" dirty="0"/>
          </a:p>
        </p:txBody>
      </p:sp>
      <p:sp>
        <p:nvSpPr>
          <p:cNvPr id="24588" name="Rectangle 9"/>
          <p:cNvSpPr>
            <a:spLocks noChangeArrowheads="1"/>
          </p:cNvSpPr>
          <p:nvPr/>
        </p:nvSpPr>
        <p:spPr bwMode="auto">
          <a:xfrm>
            <a:off x="1028616" y="2586091"/>
            <a:ext cx="3465692" cy="204671"/>
          </a:xfrm>
          <a:prstGeom prst="rect">
            <a:avLst/>
          </a:prstGeom>
          <a:noFill/>
          <a:ln w="12700">
            <a:noFill/>
            <a:miter lim="800000"/>
            <a:headEnd/>
            <a:tailEnd/>
          </a:ln>
          <a:effectLst/>
        </p:spPr>
        <p:txBody>
          <a:bodyPr wrap="none" lIns="0" tIns="0" rIns="0" bIns="0">
            <a:spAutoFit/>
          </a:bodyPr>
          <a:lstStyle/>
          <a:p>
            <a:pPr algn="l" defTabSz="762000" eaLnBrk="0" hangingPunct="0">
              <a:lnSpc>
                <a:spcPct val="95000"/>
              </a:lnSpc>
            </a:pPr>
            <a:r>
              <a:rPr lang="de-DE" sz="1400" b="1" dirty="0" smtClean="0">
                <a:solidFill>
                  <a:srgbClr val="091D5D"/>
                </a:solidFill>
              </a:rPr>
              <a:t>Gross-up presentation on balance sheet </a:t>
            </a:r>
            <a:endParaRPr lang="de-DE" sz="1400" b="1" dirty="0">
              <a:solidFill>
                <a:srgbClr val="091D5D"/>
              </a:solidFill>
            </a:endParaRPr>
          </a:p>
        </p:txBody>
      </p:sp>
      <p:sp>
        <p:nvSpPr>
          <p:cNvPr id="24589" name="Rectangle 11"/>
          <p:cNvSpPr>
            <a:spLocks noChangeArrowheads="1"/>
          </p:cNvSpPr>
          <p:nvPr/>
        </p:nvSpPr>
        <p:spPr bwMode="auto">
          <a:xfrm>
            <a:off x="745159" y="3377365"/>
            <a:ext cx="8058150" cy="652607"/>
          </a:xfrm>
          <a:prstGeom prst="rect">
            <a:avLst/>
          </a:prstGeom>
          <a:solidFill>
            <a:srgbClr val="E5EAF3"/>
          </a:solidFill>
          <a:ln w="9525" algn="ctr">
            <a:noFill/>
            <a:miter lim="800000"/>
            <a:headEnd/>
            <a:tailEnd/>
          </a:ln>
          <a:effectLst/>
        </p:spPr>
        <p:txBody>
          <a:bodyPr wrap="none" anchor="ctr"/>
          <a:lstStyle/>
          <a:p>
            <a:endParaRPr lang="en-US" dirty="0"/>
          </a:p>
        </p:txBody>
      </p:sp>
      <p:sp>
        <p:nvSpPr>
          <p:cNvPr id="24590" name="Rectangle 12"/>
          <p:cNvSpPr>
            <a:spLocks noChangeArrowheads="1"/>
          </p:cNvSpPr>
          <p:nvPr/>
        </p:nvSpPr>
        <p:spPr bwMode="auto">
          <a:xfrm>
            <a:off x="1028616" y="3401711"/>
            <a:ext cx="2603277" cy="204671"/>
          </a:xfrm>
          <a:prstGeom prst="rect">
            <a:avLst/>
          </a:prstGeom>
          <a:noFill/>
          <a:ln w="12700">
            <a:noFill/>
            <a:miter lim="800000"/>
            <a:headEnd/>
            <a:tailEnd/>
          </a:ln>
          <a:effectLst/>
        </p:spPr>
        <p:txBody>
          <a:bodyPr wrap="none" lIns="0" tIns="0" rIns="0" bIns="0">
            <a:spAutoFit/>
          </a:bodyPr>
          <a:lstStyle/>
          <a:p>
            <a:pPr algn="l" defTabSz="762000" eaLnBrk="0" hangingPunct="0">
              <a:lnSpc>
                <a:spcPct val="95000"/>
              </a:lnSpc>
            </a:pPr>
            <a:r>
              <a:rPr lang="de-DE" sz="1400" b="1" dirty="0" smtClean="0">
                <a:solidFill>
                  <a:srgbClr val="091D5D"/>
                </a:solidFill>
              </a:rPr>
              <a:t>Subsequent Changes in Credit</a:t>
            </a:r>
            <a:endParaRPr lang="de-DE" sz="1400" b="1" dirty="0">
              <a:solidFill>
                <a:srgbClr val="091D5D"/>
              </a:solidFill>
            </a:endParaRPr>
          </a:p>
        </p:txBody>
      </p:sp>
      <p:sp>
        <p:nvSpPr>
          <p:cNvPr id="24591" name="Rectangle 14"/>
          <p:cNvSpPr>
            <a:spLocks noChangeArrowheads="1"/>
          </p:cNvSpPr>
          <p:nvPr/>
        </p:nvSpPr>
        <p:spPr bwMode="auto">
          <a:xfrm>
            <a:off x="752381" y="4190242"/>
            <a:ext cx="8058150" cy="1223778"/>
          </a:xfrm>
          <a:prstGeom prst="rect">
            <a:avLst/>
          </a:prstGeom>
          <a:solidFill>
            <a:srgbClr val="E5EAF3"/>
          </a:solidFill>
          <a:ln w="9525" algn="ctr">
            <a:noFill/>
            <a:miter lim="800000"/>
            <a:headEnd/>
            <a:tailEnd/>
          </a:ln>
          <a:effectLst/>
        </p:spPr>
        <p:txBody>
          <a:bodyPr wrap="none" anchor="ctr"/>
          <a:lstStyle/>
          <a:p>
            <a:endParaRPr lang="en-US" dirty="0"/>
          </a:p>
        </p:txBody>
      </p:sp>
      <p:sp>
        <p:nvSpPr>
          <p:cNvPr id="24592" name="Rectangle 15"/>
          <p:cNvSpPr>
            <a:spLocks noChangeArrowheads="1"/>
          </p:cNvSpPr>
          <p:nvPr/>
        </p:nvSpPr>
        <p:spPr bwMode="auto">
          <a:xfrm>
            <a:off x="1028616" y="4541027"/>
            <a:ext cx="2210285" cy="204671"/>
          </a:xfrm>
          <a:prstGeom prst="rect">
            <a:avLst/>
          </a:prstGeom>
          <a:noFill/>
          <a:ln w="12700">
            <a:noFill/>
            <a:miter lim="800000"/>
            <a:headEnd/>
            <a:tailEnd/>
          </a:ln>
          <a:effectLst/>
        </p:spPr>
        <p:txBody>
          <a:bodyPr wrap="none" lIns="0" tIns="0" rIns="0" bIns="0">
            <a:spAutoFit/>
          </a:bodyPr>
          <a:lstStyle/>
          <a:p>
            <a:pPr algn="l" defTabSz="762000" eaLnBrk="0" hangingPunct="0">
              <a:lnSpc>
                <a:spcPct val="95000"/>
              </a:lnSpc>
            </a:pPr>
            <a:r>
              <a:rPr lang="de-DE" sz="1400" b="1" dirty="0" smtClean="0">
                <a:solidFill>
                  <a:srgbClr val="091D5D"/>
                </a:solidFill>
              </a:rPr>
              <a:t>Scope of PCD Accounting</a:t>
            </a:r>
            <a:endParaRPr lang="de-DE" sz="1400" b="1" dirty="0">
              <a:solidFill>
                <a:srgbClr val="091D5D"/>
              </a:solidFill>
            </a:endParaRPr>
          </a:p>
        </p:txBody>
      </p:sp>
      <p:sp>
        <p:nvSpPr>
          <p:cNvPr id="24598" name="Rectangle 24"/>
          <p:cNvSpPr>
            <a:spLocks noChangeArrowheads="1"/>
          </p:cNvSpPr>
          <p:nvPr/>
        </p:nvSpPr>
        <p:spPr bwMode="auto">
          <a:xfrm>
            <a:off x="4791076" y="2597447"/>
            <a:ext cx="3791102" cy="409343"/>
          </a:xfrm>
          <a:prstGeom prst="rect">
            <a:avLst/>
          </a:prstGeom>
          <a:noFill/>
          <a:ln w="12700">
            <a:noFill/>
            <a:miter lim="800000"/>
            <a:headEnd/>
            <a:tailEnd/>
          </a:ln>
          <a:effectLst/>
        </p:spPr>
        <p:txBody>
          <a:bodyPr wrap="none" lIns="0" tIns="0" rIns="0" bIns="0">
            <a:spAutoFit/>
          </a:bodyPr>
          <a:lstStyle/>
          <a:p>
            <a:pPr algn="l" defTabSz="762000" eaLnBrk="0" hangingPunct="0">
              <a:lnSpc>
                <a:spcPct val="95000"/>
              </a:lnSpc>
            </a:pPr>
            <a:r>
              <a:rPr lang="de-DE" sz="1400" dirty="0" smtClean="0">
                <a:solidFill>
                  <a:srgbClr val="091D5D"/>
                </a:solidFill>
              </a:rPr>
              <a:t>Amortized cost would equal purchase price plus</a:t>
            </a:r>
          </a:p>
          <a:p>
            <a:pPr algn="l" defTabSz="762000" eaLnBrk="0" hangingPunct="0">
              <a:lnSpc>
                <a:spcPct val="95000"/>
              </a:lnSpc>
            </a:pPr>
            <a:r>
              <a:rPr lang="de-DE" sz="1400" dirty="0" smtClean="0">
                <a:solidFill>
                  <a:srgbClr val="091D5D"/>
                </a:solidFill>
              </a:rPr>
              <a:t>estimate of expected credit losses</a:t>
            </a:r>
            <a:endParaRPr lang="de-DE" sz="1400" dirty="0">
              <a:solidFill>
                <a:srgbClr val="091D5D"/>
              </a:solidFill>
            </a:endParaRPr>
          </a:p>
        </p:txBody>
      </p:sp>
      <p:sp>
        <p:nvSpPr>
          <p:cNvPr id="24599" name="Rectangle 25"/>
          <p:cNvSpPr>
            <a:spLocks noChangeArrowheads="1"/>
          </p:cNvSpPr>
          <p:nvPr/>
        </p:nvSpPr>
        <p:spPr bwMode="auto">
          <a:xfrm>
            <a:off x="4791076" y="3415958"/>
            <a:ext cx="4078039" cy="614014"/>
          </a:xfrm>
          <a:prstGeom prst="rect">
            <a:avLst/>
          </a:prstGeom>
          <a:noFill/>
          <a:ln w="12700">
            <a:noFill/>
            <a:miter lim="800000"/>
            <a:headEnd/>
            <a:tailEnd/>
          </a:ln>
          <a:effectLst/>
        </p:spPr>
        <p:txBody>
          <a:bodyPr wrap="none" lIns="0" tIns="0" rIns="0" bIns="0">
            <a:spAutoFit/>
          </a:bodyPr>
          <a:lstStyle/>
          <a:p>
            <a:pPr algn="l" defTabSz="762000" eaLnBrk="0" hangingPunct="0">
              <a:lnSpc>
                <a:spcPct val="95000"/>
              </a:lnSpc>
            </a:pPr>
            <a:r>
              <a:rPr lang="de-DE" sz="1400" dirty="0" smtClean="0">
                <a:solidFill>
                  <a:srgbClr val="091D5D"/>
                </a:solidFill>
              </a:rPr>
              <a:t>Flow through allowance and provision in the period </a:t>
            </a:r>
          </a:p>
          <a:p>
            <a:pPr algn="l" defTabSz="762000" eaLnBrk="0" hangingPunct="0">
              <a:lnSpc>
                <a:spcPct val="95000"/>
              </a:lnSpc>
            </a:pPr>
            <a:r>
              <a:rPr lang="de-DE" sz="1400" dirty="0" smtClean="0">
                <a:solidFill>
                  <a:srgbClr val="091D5D"/>
                </a:solidFill>
              </a:rPr>
              <a:t>they occur (not through prospective adjustments</a:t>
            </a:r>
          </a:p>
          <a:p>
            <a:pPr algn="l" defTabSz="762000" eaLnBrk="0" hangingPunct="0">
              <a:lnSpc>
                <a:spcPct val="95000"/>
              </a:lnSpc>
            </a:pPr>
            <a:r>
              <a:rPr lang="de-DE" sz="1400" dirty="0" smtClean="0">
                <a:solidFill>
                  <a:srgbClr val="091D5D"/>
                </a:solidFill>
              </a:rPr>
              <a:t>to net interest income)</a:t>
            </a:r>
          </a:p>
        </p:txBody>
      </p:sp>
      <p:sp>
        <p:nvSpPr>
          <p:cNvPr id="24600" name="Rectangle 26"/>
          <p:cNvSpPr>
            <a:spLocks noChangeArrowheads="1"/>
          </p:cNvSpPr>
          <p:nvPr/>
        </p:nvSpPr>
        <p:spPr bwMode="auto">
          <a:xfrm>
            <a:off x="4803674" y="4244658"/>
            <a:ext cx="4045916" cy="818686"/>
          </a:xfrm>
          <a:prstGeom prst="rect">
            <a:avLst/>
          </a:prstGeom>
          <a:noFill/>
          <a:ln w="12700">
            <a:noFill/>
            <a:miter lim="800000"/>
            <a:headEnd/>
            <a:tailEnd/>
          </a:ln>
          <a:effectLst/>
        </p:spPr>
        <p:txBody>
          <a:bodyPr wrap="none" lIns="0" tIns="0" rIns="0" bIns="0">
            <a:spAutoFit/>
          </a:bodyPr>
          <a:lstStyle/>
          <a:p>
            <a:pPr algn="l" defTabSz="762000" eaLnBrk="0" hangingPunct="0">
              <a:lnSpc>
                <a:spcPct val="95000"/>
              </a:lnSpc>
            </a:pPr>
            <a:r>
              <a:rPr lang="de-DE" sz="1400" dirty="0" smtClean="0">
                <a:solidFill>
                  <a:srgbClr val="091D5D"/>
                </a:solidFill>
              </a:rPr>
              <a:t>Would be applied to all purchased assets that have</a:t>
            </a:r>
          </a:p>
          <a:p>
            <a:pPr defTabSz="762000" eaLnBrk="0" hangingPunct="0">
              <a:lnSpc>
                <a:spcPct val="95000"/>
              </a:lnSpc>
            </a:pPr>
            <a:r>
              <a:rPr lang="de-DE" sz="1400" dirty="0" smtClean="0">
                <a:solidFill>
                  <a:srgbClr val="091D5D"/>
                </a:solidFill>
              </a:rPr>
              <a:t>experienced a more than significant </a:t>
            </a:r>
            <a:r>
              <a:rPr lang="de-DE" sz="1400" dirty="0">
                <a:solidFill>
                  <a:srgbClr val="091D5D"/>
                </a:solidFill>
              </a:rPr>
              <a:t>credit </a:t>
            </a:r>
            <a:endParaRPr lang="de-DE" sz="1400" dirty="0" smtClean="0">
              <a:solidFill>
                <a:srgbClr val="091D5D"/>
              </a:solidFill>
            </a:endParaRPr>
          </a:p>
          <a:p>
            <a:pPr defTabSz="762000" eaLnBrk="0" hangingPunct="0">
              <a:lnSpc>
                <a:spcPct val="95000"/>
              </a:lnSpc>
            </a:pPr>
            <a:r>
              <a:rPr lang="de-DE" sz="1400" dirty="0" smtClean="0">
                <a:solidFill>
                  <a:srgbClr val="091D5D"/>
                </a:solidFill>
              </a:rPr>
              <a:t>deterioration</a:t>
            </a:r>
          </a:p>
          <a:p>
            <a:pPr defTabSz="762000" eaLnBrk="0" hangingPunct="0">
              <a:lnSpc>
                <a:spcPct val="95000"/>
              </a:lnSpc>
            </a:pPr>
            <a:endParaRPr lang="de-DE" sz="1400" dirty="0" smtClean="0">
              <a:solidFill>
                <a:srgbClr val="091D5D"/>
              </a:solidFill>
            </a:endParaRPr>
          </a:p>
        </p:txBody>
      </p:sp>
      <p:sp>
        <p:nvSpPr>
          <p:cNvPr id="24601" name="Rectangle 27"/>
          <p:cNvSpPr>
            <a:spLocks noChangeArrowheads="1"/>
          </p:cNvSpPr>
          <p:nvPr/>
        </p:nvSpPr>
        <p:spPr bwMode="auto">
          <a:xfrm>
            <a:off x="4803674" y="4989884"/>
            <a:ext cx="4026680" cy="204671"/>
          </a:xfrm>
          <a:prstGeom prst="rect">
            <a:avLst/>
          </a:prstGeom>
          <a:noFill/>
          <a:ln w="12700">
            <a:noFill/>
            <a:miter lim="800000"/>
            <a:headEnd/>
            <a:tailEnd/>
          </a:ln>
          <a:effectLst/>
        </p:spPr>
        <p:txBody>
          <a:bodyPr wrap="none" lIns="0" tIns="0" rIns="0" bIns="0">
            <a:spAutoFit/>
          </a:bodyPr>
          <a:lstStyle/>
          <a:p>
            <a:pPr algn="l" defTabSz="762000" eaLnBrk="0" hangingPunct="0">
              <a:lnSpc>
                <a:spcPct val="95000"/>
              </a:lnSpc>
            </a:pPr>
            <a:r>
              <a:rPr lang="de-DE" sz="1400" dirty="0" smtClean="0">
                <a:solidFill>
                  <a:srgbClr val="091D5D"/>
                </a:solidFill>
              </a:rPr>
              <a:t>Not intended to align with current SOP 03-3 scope </a:t>
            </a:r>
            <a:endParaRPr lang="de-DE" sz="1400" dirty="0">
              <a:solidFill>
                <a:srgbClr val="091D5D"/>
              </a:solidFill>
            </a:endParaRPr>
          </a:p>
        </p:txBody>
      </p:sp>
      <p:sp>
        <p:nvSpPr>
          <p:cNvPr id="2016286" name="AutoShape 30"/>
          <p:cNvSpPr>
            <a:spLocks noChangeAspect="1" noChangeArrowheads="1"/>
          </p:cNvSpPr>
          <p:nvPr/>
        </p:nvSpPr>
        <p:spPr bwMode="auto">
          <a:xfrm rot="5400000">
            <a:off x="4401041" y="4999216"/>
            <a:ext cx="487036" cy="199292"/>
          </a:xfrm>
          <a:prstGeom prst="triangle">
            <a:avLst>
              <a:gd name="adj" fmla="val 50000"/>
            </a:avLst>
          </a:prstGeom>
          <a:solidFill>
            <a:srgbClr val="97989A"/>
          </a:solidFill>
          <a:ln w="6350" algn="ctr">
            <a:noFill/>
            <a:miter lim="800000"/>
            <a:headEnd type="none" w="sm" len="sm"/>
            <a:tailEnd type="none" w="med" len="lg"/>
          </a:ln>
          <a:effectLst/>
        </p:spPr>
        <p:txBody>
          <a:bodyPr tIns="91440" bIns="91440" anchor="ctr"/>
          <a:lstStyle/>
          <a:p>
            <a:pPr>
              <a:defRPr/>
            </a:pPr>
            <a:endParaRPr lang="en-US" dirty="0"/>
          </a:p>
        </p:txBody>
      </p:sp>
      <p:sp>
        <p:nvSpPr>
          <p:cNvPr id="2016287" name="AutoShape 31"/>
          <p:cNvSpPr>
            <a:spLocks noChangeAspect="1" noChangeArrowheads="1"/>
          </p:cNvSpPr>
          <p:nvPr/>
        </p:nvSpPr>
        <p:spPr bwMode="auto">
          <a:xfrm rot="5400000">
            <a:off x="4401041" y="4366165"/>
            <a:ext cx="487036" cy="199292"/>
          </a:xfrm>
          <a:prstGeom prst="triangle">
            <a:avLst>
              <a:gd name="adj" fmla="val 50000"/>
            </a:avLst>
          </a:prstGeom>
          <a:solidFill>
            <a:srgbClr val="97989A"/>
          </a:solidFill>
          <a:ln w="6350" algn="ctr">
            <a:noFill/>
            <a:miter lim="800000"/>
            <a:headEnd type="none" w="sm" len="sm"/>
            <a:tailEnd type="none" w="med" len="lg"/>
          </a:ln>
          <a:effectLst/>
        </p:spPr>
        <p:txBody>
          <a:bodyPr tIns="91440" bIns="91440" anchor="ctr"/>
          <a:lstStyle/>
          <a:p>
            <a:pPr>
              <a:defRPr/>
            </a:pPr>
            <a:endParaRPr lang="en-US" dirty="0"/>
          </a:p>
        </p:txBody>
      </p:sp>
      <p:sp>
        <p:nvSpPr>
          <p:cNvPr id="2016288" name="AutoShape 32"/>
          <p:cNvSpPr>
            <a:spLocks noChangeAspect="1" noChangeArrowheads="1"/>
          </p:cNvSpPr>
          <p:nvPr/>
        </p:nvSpPr>
        <p:spPr bwMode="auto">
          <a:xfrm rot="5400000">
            <a:off x="4404774" y="3559184"/>
            <a:ext cx="487036" cy="199292"/>
          </a:xfrm>
          <a:prstGeom prst="triangle">
            <a:avLst>
              <a:gd name="adj" fmla="val 50000"/>
            </a:avLst>
          </a:prstGeom>
          <a:solidFill>
            <a:srgbClr val="97989A"/>
          </a:solidFill>
          <a:ln w="6350" algn="ctr">
            <a:noFill/>
            <a:miter lim="800000"/>
            <a:headEnd type="none" w="sm" len="sm"/>
            <a:tailEnd type="none" w="med" len="lg"/>
          </a:ln>
          <a:effectLst/>
        </p:spPr>
        <p:txBody>
          <a:bodyPr tIns="91440" bIns="91440" anchor="ctr"/>
          <a:lstStyle/>
          <a:p>
            <a:pPr>
              <a:defRPr/>
            </a:pPr>
            <a:endParaRPr lang="en-US" dirty="0"/>
          </a:p>
        </p:txBody>
      </p:sp>
      <p:sp>
        <p:nvSpPr>
          <p:cNvPr id="2016289" name="AutoShape 33"/>
          <p:cNvSpPr>
            <a:spLocks noChangeAspect="1" noChangeArrowheads="1"/>
          </p:cNvSpPr>
          <p:nvPr/>
        </p:nvSpPr>
        <p:spPr bwMode="auto">
          <a:xfrm rot="5400000">
            <a:off x="4393573" y="2720615"/>
            <a:ext cx="487036" cy="199292"/>
          </a:xfrm>
          <a:prstGeom prst="triangle">
            <a:avLst>
              <a:gd name="adj" fmla="val 50000"/>
            </a:avLst>
          </a:prstGeom>
          <a:solidFill>
            <a:srgbClr val="97989A"/>
          </a:solidFill>
          <a:ln w="6350" algn="ctr">
            <a:noFill/>
            <a:miter lim="800000"/>
            <a:headEnd type="none" w="sm" len="sm"/>
            <a:tailEnd type="none" w="med" len="lg"/>
          </a:ln>
          <a:effectLst/>
        </p:spPr>
        <p:txBody>
          <a:bodyPr tIns="91440" bIns="91440" anchor="ctr"/>
          <a:lstStyle/>
          <a:p>
            <a:pPr>
              <a:defRPr/>
            </a:pPr>
            <a:endParaRPr lang="en-US" dirty="0"/>
          </a:p>
        </p:txBody>
      </p:sp>
      <p:sp>
        <p:nvSpPr>
          <p:cNvPr id="2" name="TextBox 1"/>
          <p:cNvSpPr txBox="1"/>
          <p:nvPr/>
        </p:nvSpPr>
        <p:spPr>
          <a:xfrm>
            <a:off x="323849" y="1338959"/>
            <a:ext cx="8486683" cy="646331"/>
          </a:xfrm>
          <a:prstGeom prst="rect">
            <a:avLst/>
          </a:prstGeom>
          <a:noFill/>
        </p:spPr>
        <p:txBody>
          <a:bodyPr wrap="square" rtlCol="0">
            <a:spAutoFit/>
          </a:bodyPr>
          <a:lstStyle/>
          <a:p>
            <a:r>
              <a:rPr lang="en-US" sz="1200" b="1" dirty="0"/>
              <a:t>Definition:  </a:t>
            </a:r>
            <a:r>
              <a:rPr lang="en-US" sz="1200" dirty="0" smtClean="0"/>
              <a:t>Acquired </a:t>
            </a:r>
            <a:r>
              <a:rPr lang="en-US" sz="1200" dirty="0"/>
              <a:t>individual financial assets (or acquired groups of financial assets with shared risk characteristics at the date of acquisition) that have experienced </a:t>
            </a:r>
            <a:r>
              <a:rPr lang="en-US" sz="1200" dirty="0" smtClean="0"/>
              <a:t>a more than insignificant </a:t>
            </a:r>
            <a:r>
              <a:rPr lang="en-US" sz="1200" dirty="0"/>
              <a:t>deterioration in credit quality since origination, based on the assessment of the acquirer…</a:t>
            </a:r>
          </a:p>
        </p:txBody>
      </p:sp>
      <p:sp>
        <p:nvSpPr>
          <p:cNvPr id="3" name="Slide Number Placeholder 2"/>
          <p:cNvSpPr>
            <a:spLocks noGrp="1"/>
          </p:cNvSpPr>
          <p:nvPr>
            <p:ph type="sldNum" sz="quarter" idx="11"/>
          </p:nvPr>
        </p:nvSpPr>
        <p:spPr/>
        <p:txBody>
          <a:bodyPr/>
          <a:lstStyle/>
          <a:p>
            <a:pPr>
              <a:defRPr/>
            </a:pPr>
            <a:fld id="{B8C3CD40-D32D-4A66-9ED6-B023972553E0}" type="slidenum">
              <a:rPr lang="en-US" smtClean="0"/>
              <a:pPr>
                <a:defRPr/>
              </a:pPr>
              <a:t>49</a:t>
            </a:fld>
            <a:endParaRPr lang="en-US" dirty="0"/>
          </a:p>
        </p:txBody>
      </p:sp>
    </p:spTree>
    <p:extLst>
      <p:ext uri="{BB962C8B-B14F-4D97-AF65-F5344CB8AC3E}">
        <p14:creationId xmlns:p14="http://schemas.microsoft.com/office/powerpoint/2010/main" val="2000645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smtClean="0"/>
              <a:t>Recent Accounting Standards Updates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7704168"/>
              </p:ext>
            </p:extLst>
          </p:nvPr>
        </p:nvGraphicFramePr>
        <p:xfrm>
          <a:off x="310443" y="1310728"/>
          <a:ext cx="8664224" cy="4653192"/>
        </p:xfrm>
        <a:graphic>
          <a:graphicData uri="http://schemas.openxmlformats.org/drawingml/2006/table">
            <a:tbl>
              <a:tblPr firstRow="1" bandRow="1">
                <a:tableStyleId>{5C22544A-7EE6-4342-B048-85BDC9FD1C3A}</a:tableStyleId>
              </a:tblPr>
              <a:tblGrid>
                <a:gridCol w="1052127"/>
                <a:gridCol w="7612097"/>
              </a:tblGrid>
              <a:tr h="473645">
                <a:tc>
                  <a:txBody>
                    <a:bodyPr/>
                    <a:lstStyle/>
                    <a:p>
                      <a:pPr algn="ctr"/>
                      <a:r>
                        <a:rPr lang="en-US" sz="2000" i="0" dirty="0" smtClean="0"/>
                        <a:t>No.</a:t>
                      </a:r>
                      <a:endParaRPr lang="en-US" sz="2000" i="0" dirty="0"/>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000" dirty="0" smtClean="0"/>
                        <a:t>Title</a:t>
                      </a:r>
                      <a:endParaRPr lang="en-US" sz="2000" dirty="0"/>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582907">
                <a:tc>
                  <a:txBody>
                    <a:bodyPr/>
                    <a:lstStyle/>
                    <a:p>
                      <a:r>
                        <a:rPr lang="en-US" sz="1600" i="1" dirty="0" smtClean="0"/>
                        <a:t>2015-01</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0" dirty="0" smtClean="0"/>
                        <a:t>Simplifying Income Statement Presentation by Eliminating the Concept of Extraordinary Items</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4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2015-02</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smtClean="0"/>
                        <a:t>Amendments to the Consolidation Analysis</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dirty="0" smtClean="0"/>
                        <a:t>2015-03</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dirty="0" smtClean="0"/>
                        <a:t>Simplifying the Presentation of Debt Issuance Costs</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99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kern="1200" dirty="0" smtClean="0">
                          <a:solidFill>
                            <a:schemeClr val="dk1"/>
                          </a:solidFill>
                          <a:latin typeface="+mn-lt"/>
                          <a:ea typeface="+mn-ea"/>
                          <a:cs typeface="+mn-cs"/>
                        </a:rPr>
                        <a:t>2015-04</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kern="1200" dirty="0" smtClean="0">
                          <a:solidFill>
                            <a:schemeClr val="dk1"/>
                          </a:solidFill>
                          <a:latin typeface="+mn-lt"/>
                          <a:ea typeface="+mn-ea"/>
                          <a:cs typeface="+mn-cs"/>
                        </a:rPr>
                        <a:t>Practical Expedient for the Measurement Date of an Employer’s Defined Benefit Obligation and Plan Assets</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4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kern="1200" dirty="0" smtClean="0">
                          <a:solidFill>
                            <a:schemeClr val="dk1"/>
                          </a:solidFill>
                          <a:latin typeface="+mn-lt"/>
                          <a:ea typeface="+mn-ea"/>
                          <a:cs typeface="+mn-cs"/>
                        </a:rPr>
                        <a:t>2015-05</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kern="1200" dirty="0" smtClean="0">
                          <a:solidFill>
                            <a:schemeClr val="dk1"/>
                          </a:solidFill>
                          <a:latin typeface="+mn-lt"/>
                          <a:ea typeface="+mn-ea"/>
                          <a:cs typeface="+mn-cs"/>
                        </a:rPr>
                        <a:t>Customer’s Accounting for Fees Paid in a Cloud Computing Arrangement</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9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kern="1200" dirty="0" smtClean="0">
                          <a:solidFill>
                            <a:schemeClr val="dk1"/>
                          </a:solidFill>
                          <a:latin typeface="+mn-lt"/>
                          <a:ea typeface="+mn-ea"/>
                          <a:cs typeface="+mn-cs"/>
                        </a:rPr>
                        <a:t>2015-06</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kern="1200" dirty="0" smtClean="0">
                          <a:solidFill>
                            <a:schemeClr val="dk1"/>
                          </a:solidFill>
                          <a:latin typeface="+mn-lt"/>
                          <a:ea typeface="+mn-ea"/>
                          <a:cs typeface="+mn-cs"/>
                        </a:rPr>
                        <a:t>Effects on Historical Earnings per Unit of Master Limited Partnership Dropdown Transactions (a consensus of the EITF)</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9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kern="1200" dirty="0" smtClean="0">
                          <a:solidFill>
                            <a:schemeClr val="dk1"/>
                          </a:solidFill>
                          <a:latin typeface="+mn-lt"/>
                          <a:ea typeface="+mn-ea"/>
                          <a:cs typeface="+mn-cs"/>
                        </a:rPr>
                        <a:t>2015-07</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kern="1200" dirty="0" smtClean="0">
                          <a:solidFill>
                            <a:schemeClr val="dk1"/>
                          </a:solidFill>
                          <a:latin typeface="+mn-lt"/>
                          <a:ea typeface="+mn-ea"/>
                          <a:cs typeface="+mn-cs"/>
                        </a:rPr>
                        <a:t>Disclosures for Investments in Certain Entities That Calculate Net Asset Value per Share (or Its Equivalent) (a consensus of the EITF)</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kern="1200" dirty="0" smtClean="0">
                          <a:solidFill>
                            <a:schemeClr val="dk1"/>
                          </a:solidFill>
                          <a:latin typeface="+mn-lt"/>
                          <a:ea typeface="+mn-ea"/>
                          <a:cs typeface="+mn-cs"/>
                        </a:rPr>
                        <a:t>2015-08</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baseline="0" dirty="0" smtClean="0"/>
                        <a:t>Pushdown Accounting—Amendments to SEC Paragraphs Pursuant to Staff Accounting Bulletin No. 115 (SEC Update)</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4294967295"/>
          </p:nvPr>
        </p:nvSpPr>
        <p:spPr>
          <a:xfrm>
            <a:off x="8603673" y="6400800"/>
            <a:ext cx="540327" cy="304800"/>
          </a:xfrm>
          <a:prstGeom prst="rect">
            <a:avLst/>
          </a:prstGeom>
        </p:spPr>
        <p:txBody>
          <a:bodyPr/>
          <a:lstStyle/>
          <a:p>
            <a:pPr>
              <a:defRPr/>
            </a:pPr>
            <a:fld id="{C994BCD7-FA7F-4ACA-99D5-E637CAE47CB9}" type="slidenum">
              <a:rPr lang="en-US" smtClean="0"/>
              <a:pPr>
                <a:defRPr/>
              </a:pPr>
              <a:t>5</a:t>
            </a:fld>
            <a:endParaRPr lang="en-US" dirty="0"/>
          </a:p>
        </p:txBody>
      </p:sp>
    </p:spTree>
    <p:extLst>
      <p:ext uri="{BB962C8B-B14F-4D97-AF65-F5344CB8AC3E}">
        <p14:creationId xmlns:p14="http://schemas.microsoft.com/office/powerpoint/2010/main" val="1869570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p:txBody>
          <a:bodyPr/>
          <a:lstStyle/>
          <a:p>
            <a:r>
              <a:rPr lang="nl-NL" dirty="0" smtClean="0"/>
              <a:t>CECL Model –Benefits &amp; Concerns</a:t>
            </a:r>
            <a:endParaRPr lang="de-DE" dirty="0" smtClean="0"/>
          </a:p>
        </p:txBody>
      </p:sp>
      <p:grpSp>
        <p:nvGrpSpPr>
          <p:cNvPr id="2" name="Group 12"/>
          <p:cNvGrpSpPr/>
          <p:nvPr/>
        </p:nvGrpSpPr>
        <p:grpSpPr>
          <a:xfrm>
            <a:off x="430730" y="1296536"/>
            <a:ext cx="8354819" cy="4474720"/>
            <a:chOff x="430730" y="1667959"/>
            <a:chExt cx="8354819" cy="4103298"/>
          </a:xfrm>
        </p:grpSpPr>
        <p:sp>
          <p:nvSpPr>
            <p:cNvPr id="28676" name="AutoShape 5"/>
            <p:cNvSpPr>
              <a:spLocks noChangeArrowheads="1"/>
            </p:cNvSpPr>
            <p:nvPr/>
          </p:nvSpPr>
          <p:spPr bwMode="auto">
            <a:xfrm flipV="1">
              <a:off x="4232031" y="5250557"/>
              <a:ext cx="597877" cy="520700"/>
            </a:xfrm>
            <a:custGeom>
              <a:avLst/>
              <a:gdLst>
                <a:gd name="T0" fmla="*/ 448332380 w 21600"/>
                <a:gd name="T1" fmla="*/ 151295164 h 21600"/>
                <a:gd name="T2" fmla="*/ 291195140 w 21600"/>
                <a:gd name="T3" fmla="*/ 302590328 h 21600"/>
                <a:gd name="T4" fmla="*/ 134057719 w 21600"/>
                <a:gd name="T5" fmla="*/ 151295164 h 21600"/>
                <a:gd name="T6" fmla="*/ 291195140 w 21600"/>
                <a:gd name="T7" fmla="*/ 0 h 21600"/>
                <a:gd name="T8" fmla="*/ 0 60000 65536"/>
                <a:gd name="T9" fmla="*/ 0 60000 65536"/>
                <a:gd name="T10" fmla="*/ 0 60000 65536"/>
                <a:gd name="T11" fmla="*/ 0 60000 65536"/>
                <a:gd name="T12" fmla="*/ 6772 w 21600"/>
                <a:gd name="T13" fmla="*/ 6772 h 21600"/>
                <a:gd name="T14" fmla="*/ 14828 w 21600"/>
                <a:gd name="T15" fmla="*/ 14828 h 21600"/>
              </a:gdLst>
              <a:ahLst/>
              <a:cxnLst>
                <a:cxn ang="T8">
                  <a:pos x="T0" y="T1"/>
                </a:cxn>
                <a:cxn ang="T9">
                  <a:pos x="T2" y="T3"/>
                </a:cxn>
                <a:cxn ang="T10">
                  <a:pos x="T4" y="T5"/>
                </a:cxn>
                <a:cxn ang="T11">
                  <a:pos x="T6" y="T7"/>
                </a:cxn>
              </a:cxnLst>
              <a:rect l="T12" t="T13" r="T14" b="T15"/>
              <a:pathLst>
                <a:path w="21600" h="21600">
                  <a:moveTo>
                    <a:pt x="0" y="0"/>
                  </a:moveTo>
                  <a:lnTo>
                    <a:pt x="9943" y="21600"/>
                  </a:lnTo>
                  <a:lnTo>
                    <a:pt x="11657" y="21600"/>
                  </a:lnTo>
                  <a:lnTo>
                    <a:pt x="21600" y="0"/>
                  </a:lnTo>
                  <a:close/>
                </a:path>
              </a:pathLst>
            </a:custGeom>
            <a:solidFill>
              <a:srgbClr val="4066AA"/>
            </a:solidFill>
            <a:ln w="12700">
              <a:solidFill>
                <a:srgbClr val="4066AA"/>
              </a:solidFill>
              <a:miter lim="800000"/>
              <a:headEnd/>
              <a:tailEnd/>
            </a:ln>
          </p:spPr>
          <p:txBody>
            <a:bodyPr wrap="none" anchor="ctr"/>
            <a:lstStyle/>
            <a:p>
              <a:endParaRPr lang="en-US" dirty="0">
                <a:latin typeface="+mj-lt"/>
              </a:endParaRPr>
            </a:p>
          </p:txBody>
        </p:sp>
        <p:sp>
          <p:nvSpPr>
            <p:cNvPr id="28677" name="Line 7"/>
            <p:cNvSpPr>
              <a:spLocks noChangeShapeType="1"/>
            </p:cNvSpPr>
            <p:nvPr/>
          </p:nvSpPr>
          <p:spPr bwMode="auto">
            <a:xfrm>
              <a:off x="800101" y="5244207"/>
              <a:ext cx="2892669" cy="0"/>
            </a:xfrm>
            <a:prstGeom prst="line">
              <a:avLst/>
            </a:prstGeom>
            <a:noFill/>
            <a:ln w="50800">
              <a:solidFill>
                <a:srgbClr val="4066AA"/>
              </a:solidFill>
              <a:round/>
              <a:headEnd type="none" w="sm" len="sm"/>
              <a:tailEnd type="none" w="sm" len="sm"/>
            </a:ln>
          </p:spPr>
          <p:txBody>
            <a:bodyPr wrap="none" anchor="ctr"/>
            <a:lstStyle/>
            <a:p>
              <a:endParaRPr lang="en-US" dirty="0">
                <a:latin typeface="+mj-lt"/>
              </a:endParaRPr>
            </a:p>
          </p:txBody>
        </p:sp>
        <p:sp>
          <p:nvSpPr>
            <p:cNvPr id="28678" name="Line 8"/>
            <p:cNvSpPr>
              <a:spLocks noChangeShapeType="1"/>
            </p:cNvSpPr>
            <p:nvPr/>
          </p:nvSpPr>
          <p:spPr bwMode="auto">
            <a:xfrm>
              <a:off x="5448301" y="4406007"/>
              <a:ext cx="2892669" cy="0"/>
            </a:xfrm>
            <a:prstGeom prst="line">
              <a:avLst/>
            </a:prstGeom>
            <a:noFill/>
            <a:ln w="50800">
              <a:solidFill>
                <a:srgbClr val="4066AA"/>
              </a:solidFill>
              <a:round/>
              <a:headEnd type="none" w="sm" len="sm"/>
              <a:tailEnd type="none" w="sm" len="sm"/>
            </a:ln>
          </p:spPr>
          <p:txBody>
            <a:bodyPr wrap="none" anchor="ctr"/>
            <a:lstStyle/>
            <a:p>
              <a:endParaRPr lang="en-US" dirty="0">
                <a:latin typeface="+mj-lt"/>
              </a:endParaRPr>
            </a:p>
          </p:txBody>
        </p:sp>
        <p:sp>
          <p:nvSpPr>
            <p:cNvPr id="28679" name="Rectangle 9"/>
            <p:cNvSpPr>
              <a:spLocks noChangeArrowheads="1"/>
            </p:cNvSpPr>
            <p:nvPr/>
          </p:nvSpPr>
          <p:spPr bwMode="auto">
            <a:xfrm>
              <a:off x="430730" y="2156043"/>
              <a:ext cx="3801301" cy="2943700"/>
            </a:xfrm>
            <a:prstGeom prst="rect">
              <a:avLst/>
            </a:prstGeom>
            <a:solidFill>
              <a:srgbClr val="BFCCE3"/>
            </a:solidFill>
            <a:ln w="9525">
              <a:noFill/>
              <a:miter lim="800000"/>
              <a:headEnd/>
              <a:tailEnd/>
            </a:ln>
          </p:spPr>
          <p:txBody>
            <a:bodyPr/>
            <a:lstStyle/>
            <a:p>
              <a:pPr marL="177800" indent="-177800" algn="ctr"/>
              <a:r>
                <a:rPr lang="de-DE" sz="1600" b="1" dirty="0" smtClean="0">
                  <a:latin typeface="+mj-lt"/>
                </a:rPr>
                <a:t>Benefits</a:t>
              </a:r>
              <a:endParaRPr lang="de-DE" sz="1600" b="1" dirty="0">
                <a:latin typeface="+mj-lt"/>
              </a:endParaRPr>
            </a:p>
            <a:p>
              <a:pPr marL="177800" lvl="2" indent="-177800">
                <a:spcBef>
                  <a:spcPts val="600"/>
                </a:spcBef>
                <a:buClr>
                  <a:srgbClr val="97989A"/>
                </a:buClr>
                <a:buSzPct val="80000"/>
                <a:buFont typeface="Wingdings" pitchFamily="2" charset="2"/>
                <a:buChar char="n"/>
              </a:pPr>
              <a:r>
                <a:rPr lang="de-DE" sz="1400" dirty="0" smtClean="0">
                  <a:latin typeface="Arial"/>
                  <a:cs typeface="Arial" pitchFamily="34" charset="0"/>
                </a:rPr>
                <a:t>The allowance measures the finanical asset to reflect an entity‘s estimate of what it expects to collect</a:t>
              </a:r>
            </a:p>
            <a:p>
              <a:pPr marL="177800" lvl="2" indent="-177800">
                <a:spcBef>
                  <a:spcPts val="600"/>
                </a:spcBef>
                <a:buClr>
                  <a:srgbClr val="97989A"/>
                </a:buClr>
                <a:buSzPct val="80000"/>
                <a:buFont typeface="Wingdings" pitchFamily="2" charset="2"/>
                <a:buChar char="n"/>
              </a:pPr>
              <a:r>
                <a:rPr lang="de-DE" sz="1400" dirty="0" smtClean="0">
                  <a:latin typeface="Arial"/>
                  <a:cs typeface="Arial" pitchFamily="34" charset="0"/>
                </a:rPr>
                <a:t>Incorporates forward looking information </a:t>
              </a:r>
            </a:p>
            <a:p>
              <a:pPr marL="177800" lvl="2" indent="-177800">
                <a:spcBef>
                  <a:spcPts val="600"/>
                </a:spcBef>
                <a:buClr>
                  <a:srgbClr val="97989A"/>
                </a:buClr>
                <a:buSzPct val="80000"/>
                <a:buFont typeface="Wingdings" pitchFamily="2" charset="2"/>
                <a:buChar char="n"/>
              </a:pPr>
              <a:r>
                <a:rPr lang="de-DE" sz="1400" dirty="0" smtClean="0">
                  <a:latin typeface="Arial"/>
                  <a:cs typeface="Arial" pitchFamily="34" charset="0"/>
                </a:rPr>
                <a:t>Results in more timely reporting of lifetime expected credit losses </a:t>
              </a:r>
              <a:endParaRPr lang="de-DE" sz="1400" dirty="0">
                <a:latin typeface="Arial"/>
                <a:cs typeface="Arial" pitchFamily="34" charset="0"/>
              </a:endParaRPr>
            </a:p>
            <a:p>
              <a:pPr marL="177800" lvl="2" indent="-177800">
                <a:spcBef>
                  <a:spcPts val="600"/>
                </a:spcBef>
                <a:buClr>
                  <a:srgbClr val="97989A"/>
                </a:buClr>
                <a:buSzPct val="80000"/>
                <a:buFont typeface="Wingdings" pitchFamily="2" charset="2"/>
                <a:buChar char="n"/>
              </a:pPr>
              <a:r>
                <a:rPr lang="de-DE" sz="1400" dirty="0" smtClean="0">
                  <a:latin typeface="Arial"/>
                  <a:cs typeface="Arial" pitchFamily="34" charset="0"/>
                </a:rPr>
                <a:t>Removes the trigger mechanism to record lifetime losses based on credit deteroriation </a:t>
              </a:r>
            </a:p>
            <a:p>
              <a:pPr marL="177800" lvl="2" indent="-177800">
                <a:spcBef>
                  <a:spcPts val="600"/>
                </a:spcBef>
                <a:buClr>
                  <a:srgbClr val="97989A"/>
                </a:buClr>
                <a:buSzPct val="80000"/>
                <a:buFont typeface="Wingdings" pitchFamily="2" charset="2"/>
                <a:buChar char="n"/>
              </a:pPr>
              <a:r>
                <a:rPr lang="de-DE" sz="1400" dirty="0" smtClean="0">
                  <a:latin typeface="Arial"/>
                  <a:cs typeface="Arial" pitchFamily="34" charset="0"/>
                </a:rPr>
                <a:t>Single measurement objective  </a:t>
              </a:r>
            </a:p>
            <a:p>
              <a:pPr marL="177800" lvl="2" indent="-177800">
                <a:spcBef>
                  <a:spcPts val="600"/>
                </a:spcBef>
                <a:buClr>
                  <a:srgbClr val="97989A"/>
                </a:buClr>
                <a:buSzPct val="80000"/>
                <a:buFont typeface="Wingdings" pitchFamily="2" charset="2"/>
                <a:buChar char="n"/>
              </a:pPr>
              <a:r>
                <a:rPr lang="de-DE" sz="1400" dirty="0" smtClean="0">
                  <a:latin typeface="Arial"/>
                  <a:cs typeface="Arial" pitchFamily="34" charset="0"/>
                </a:rPr>
                <a:t>Does not require a loss event to be defined</a:t>
              </a:r>
            </a:p>
          </p:txBody>
        </p:sp>
        <p:sp>
          <p:nvSpPr>
            <p:cNvPr id="28680" name="Rectangle 10"/>
            <p:cNvSpPr>
              <a:spLocks noChangeArrowheads="1"/>
            </p:cNvSpPr>
            <p:nvPr/>
          </p:nvSpPr>
          <p:spPr bwMode="auto">
            <a:xfrm>
              <a:off x="5003720" y="1667959"/>
              <a:ext cx="3781829" cy="2585647"/>
            </a:xfrm>
            <a:prstGeom prst="rect">
              <a:avLst/>
            </a:prstGeom>
            <a:solidFill>
              <a:srgbClr val="BFCCE3"/>
            </a:solidFill>
            <a:ln w="9525" algn="ctr">
              <a:noFill/>
              <a:miter lim="800000"/>
              <a:headEnd/>
              <a:tailEnd/>
            </a:ln>
          </p:spPr>
          <p:txBody>
            <a:bodyPr/>
            <a:lstStyle/>
            <a:p>
              <a:pPr marL="177800" indent="-177800" algn="ctr"/>
              <a:r>
                <a:rPr lang="de-DE" sz="1600" b="1" dirty="0" smtClean="0">
                  <a:latin typeface="+mj-lt"/>
                </a:rPr>
                <a:t>Concerns</a:t>
              </a:r>
              <a:endParaRPr lang="de-DE" sz="1600" b="1" dirty="0">
                <a:latin typeface="+mj-lt"/>
              </a:endParaRPr>
            </a:p>
            <a:p>
              <a:pPr marL="177800" lvl="2" indent="-177800">
                <a:spcBef>
                  <a:spcPts val="600"/>
                </a:spcBef>
                <a:buClr>
                  <a:srgbClr val="97989A"/>
                </a:buClr>
                <a:buSzPct val="80000"/>
                <a:buFont typeface="Wingdings" pitchFamily="2" charset="2"/>
                <a:buChar char="n"/>
              </a:pPr>
              <a:r>
                <a:rPr lang="de-DE" sz="1400" dirty="0" smtClean="0">
                  <a:latin typeface="Arial"/>
                  <a:cs typeface="Arial" pitchFamily="34" charset="0"/>
                </a:rPr>
                <a:t>Day 1 losses</a:t>
              </a:r>
              <a:endParaRPr lang="de-DE" sz="1400" dirty="0">
                <a:latin typeface="Arial"/>
                <a:cs typeface="Arial" pitchFamily="34" charset="0"/>
              </a:endParaRPr>
            </a:p>
            <a:p>
              <a:pPr marL="177800" lvl="2" indent="-177800">
                <a:spcBef>
                  <a:spcPts val="600"/>
                </a:spcBef>
                <a:buClr>
                  <a:srgbClr val="97989A"/>
                </a:buClr>
                <a:buSzPct val="80000"/>
                <a:buFont typeface="Wingdings" pitchFamily="2" charset="2"/>
                <a:buChar char="n"/>
              </a:pPr>
              <a:r>
                <a:rPr lang="de-DE" sz="1400" dirty="0" smtClean="0">
                  <a:latin typeface="Arial"/>
                  <a:cs typeface="Arial" pitchFamily="34" charset="0"/>
                </a:rPr>
                <a:t>Measurement of expected credit losses for periods beyond reasonable and supportable forecasts may not be reliable</a:t>
              </a:r>
            </a:p>
            <a:p>
              <a:pPr marL="177800" lvl="2" indent="-177800">
                <a:spcBef>
                  <a:spcPts val="600"/>
                </a:spcBef>
                <a:buClr>
                  <a:srgbClr val="97989A"/>
                </a:buClr>
                <a:buSzPct val="80000"/>
                <a:buFont typeface="Wingdings" pitchFamily="2" charset="2"/>
                <a:buChar char="n"/>
              </a:pPr>
              <a:r>
                <a:rPr lang="de-DE" sz="1400" dirty="0" smtClean="0">
                  <a:latin typeface="Arial"/>
                  <a:cs typeface="Arial" pitchFamily="34" charset="0"/>
                </a:rPr>
                <a:t>Does not match the recording of credit loss with interest income recognition</a:t>
              </a:r>
            </a:p>
            <a:p>
              <a:pPr marL="177800" lvl="2" indent="-177800">
                <a:spcBef>
                  <a:spcPts val="600"/>
                </a:spcBef>
                <a:buClr>
                  <a:srgbClr val="97989A"/>
                </a:buClr>
                <a:buSzPct val="80000"/>
                <a:buFont typeface="Wingdings" pitchFamily="2" charset="2"/>
                <a:buChar char="n"/>
              </a:pPr>
              <a:r>
                <a:rPr lang="de-DE" sz="1400" dirty="0" smtClean="0">
                  <a:latin typeface="Arial"/>
                  <a:cs typeface="Arial" pitchFamily="34" charset="0"/>
                </a:rPr>
                <a:t>Concerns over costs to comply in a highly regulated environment</a:t>
              </a:r>
              <a:endParaRPr lang="de-DE" sz="1400" dirty="0">
                <a:latin typeface="Arial"/>
                <a:cs typeface="Arial" pitchFamily="34" charset="0"/>
              </a:endParaRPr>
            </a:p>
          </p:txBody>
        </p:sp>
        <p:grpSp>
          <p:nvGrpSpPr>
            <p:cNvPr id="3" name="Group 11"/>
            <p:cNvGrpSpPr>
              <a:grpSpLocks/>
            </p:cNvGrpSpPr>
            <p:nvPr/>
          </p:nvGrpSpPr>
          <p:grpSpPr bwMode="auto">
            <a:xfrm>
              <a:off x="2244969" y="4406008"/>
              <a:ext cx="4649666" cy="1220787"/>
              <a:chOff x="1390" y="2928"/>
              <a:chExt cx="2929" cy="769"/>
            </a:xfrm>
          </p:grpSpPr>
          <p:sp>
            <p:nvSpPr>
              <p:cNvPr id="28684" name="Freeform 12"/>
              <p:cNvSpPr>
                <a:spLocks/>
              </p:cNvSpPr>
              <p:nvPr/>
            </p:nvSpPr>
            <p:spPr bwMode="auto">
              <a:xfrm>
                <a:off x="1390" y="2928"/>
                <a:ext cx="2929" cy="769"/>
              </a:xfrm>
              <a:custGeom>
                <a:avLst/>
                <a:gdLst>
                  <a:gd name="T0" fmla="*/ 0 w 2929"/>
                  <a:gd name="T1" fmla="*/ 528 h 769"/>
                  <a:gd name="T2" fmla="*/ 0 w 2929"/>
                  <a:gd name="T3" fmla="*/ 768 h 769"/>
                  <a:gd name="T4" fmla="*/ 2928 w 2929"/>
                  <a:gd name="T5" fmla="*/ 240 h 769"/>
                  <a:gd name="T6" fmla="*/ 2928 w 2929"/>
                  <a:gd name="T7" fmla="*/ 0 h 769"/>
                  <a:gd name="T8" fmla="*/ 0 60000 65536"/>
                  <a:gd name="T9" fmla="*/ 0 60000 65536"/>
                  <a:gd name="T10" fmla="*/ 0 60000 65536"/>
                  <a:gd name="T11" fmla="*/ 0 60000 65536"/>
                  <a:gd name="T12" fmla="*/ 0 w 2929"/>
                  <a:gd name="T13" fmla="*/ 0 h 769"/>
                  <a:gd name="T14" fmla="*/ 2929 w 2929"/>
                  <a:gd name="T15" fmla="*/ 769 h 769"/>
                </a:gdLst>
                <a:ahLst/>
                <a:cxnLst>
                  <a:cxn ang="T8">
                    <a:pos x="T0" y="T1"/>
                  </a:cxn>
                  <a:cxn ang="T9">
                    <a:pos x="T2" y="T3"/>
                  </a:cxn>
                  <a:cxn ang="T10">
                    <a:pos x="T4" y="T5"/>
                  </a:cxn>
                  <a:cxn ang="T11">
                    <a:pos x="T6" y="T7"/>
                  </a:cxn>
                </a:cxnLst>
                <a:rect l="T12" t="T13" r="T14" b="T15"/>
                <a:pathLst>
                  <a:path w="2929" h="769">
                    <a:moveTo>
                      <a:pt x="0" y="528"/>
                    </a:moveTo>
                    <a:lnTo>
                      <a:pt x="0" y="768"/>
                    </a:lnTo>
                    <a:lnTo>
                      <a:pt x="2928" y="240"/>
                    </a:lnTo>
                    <a:lnTo>
                      <a:pt x="2928" y="0"/>
                    </a:lnTo>
                  </a:path>
                </a:pathLst>
              </a:custGeom>
              <a:noFill/>
              <a:ln w="50800" cap="rnd" cmpd="sng">
                <a:solidFill>
                  <a:srgbClr val="4066AA"/>
                </a:solidFill>
                <a:prstDash val="solid"/>
                <a:round/>
                <a:headEnd type="none" w="sm" len="sm"/>
                <a:tailEnd type="none" w="sm" len="sm"/>
              </a:ln>
            </p:spPr>
            <p:txBody>
              <a:bodyPr/>
              <a:lstStyle/>
              <a:p>
                <a:endParaRPr lang="en-US" dirty="0">
                  <a:latin typeface="+mj-lt"/>
                </a:endParaRPr>
              </a:p>
            </p:txBody>
          </p:sp>
          <p:sp>
            <p:nvSpPr>
              <p:cNvPr id="28685" name="Line 13"/>
              <p:cNvSpPr>
                <a:spLocks noChangeShapeType="1"/>
              </p:cNvSpPr>
              <p:nvPr/>
            </p:nvSpPr>
            <p:spPr bwMode="auto">
              <a:xfrm rot="20993914" flipV="1">
                <a:off x="2822" y="3168"/>
                <a:ext cx="0" cy="480"/>
              </a:xfrm>
              <a:prstGeom prst="line">
                <a:avLst/>
              </a:prstGeom>
              <a:noFill/>
              <a:ln w="76200">
                <a:solidFill>
                  <a:srgbClr val="4066AA"/>
                </a:solidFill>
                <a:round/>
                <a:headEnd/>
                <a:tailEnd type="triangle" w="med" len="med"/>
              </a:ln>
            </p:spPr>
            <p:txBody>
              <a:bodyPr wrap="none" lIns="90000" tIns="46800" rIns="90000" bIns="46800" anchor="ctr"/>
              <a:lstStyle/>
              <a:p>
                <a:endParaRPr lang="en-US" dirty="0">
                  <a:latin typeface="+mj-lt"/>
                </a:endParaRPr>
              </a:p>
            </p:txBody>
          </p:sp>
        </p:grpSp>
      </p:grpSp>
      <p:sp>
        <p:nvSpPr>
          <p:cNvPr id="4" name="Slide Number Placeholder 3"/>
          <p:cNvSpPr>
            <a:spLocks noGrp="1"/>
          </p:cNvSpPr>
          <p:nvPr>
            <p:ph type="sldNum" sz="quarter" idx="11"/>
          </p:nvPr>
        </p:nvSpPr>
        <p:spPr/>
        <p:txBody>
          <a:bodyPr/>
          <a:lstStyle/>
          <a:p>
            <a:pPr>
              <a:defRPr/>
            </a:pPr>
            <a:fld id="{B8C3CD40-D32D-4A66-9ED6-B023972553E0}" type="slidenum">
              <a:rPr lang="en-US" smtClean="0"/>
              <a:pPr>
                <a:defRPr/>
              </a:pPr>
              <a:t>50</a:t>
            </a:fld>
            <a:endParaRPr lang="en-US" dirty="0"/>
          </a:p>
        </p:txBody>
      </p:sp>
    </p:spTree>
    <p:extLst>
      <p:ext uri="{BB962C8B-B14F-4D97-AF65-F5344CB8AC3E}">
        <p14:creationId xmlns:p14="http://schemas.microsoft.com/office/powerpoint/2010/main" val="5792479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79" y="484774"/>
            <a:ext cx="8907921" cy="702897"/>
          </a:xfrm>
        </p:spPr>
        <p:txBody>
          <a:bodyPr/>
          <a:lstStyle/>
          <a:p>
            <a:r>
              <a:rPr lang="en-US" dirty="0" smtClean="0"/>
              <a:t>Impairment . . . Key Redeliberations</a:t>
            </a:r>
            <a:endParaRPr lang="en-US" dirty="0"/>
          </a:p>
        </p:txBody>
      </p:sp>
      <p:graphicFrame>
        <p:nvGraphicFramePr>
          <p:cNvPr id="6" name="Content Placeholder 4"/>
          <p:cNvGraphicFramePr>
            <a:graphicFrameLocks/>
          </p:cNvGraphicFramePr>
          <p:nvPr>
            <p:extLst/>
          </p:nvPr>
        </p:nvGraphicFramePr>
        <p:xfrm>
          <a:off x="318694" y="1295400"/>
          <a:ext cx="8561388" cy="4891202"/>
        </p:xfrm>
        <a:graphic>
          <a:graphicData uri="http://schemas.openxmlformats.org/drawingml/2006/table">
            <a:tbl>
              <a:tblPr firstRow="1" bandRow="1"/>
              <a:tblGrid>
                <a:gridCol w="4852396"/>
                <a:gridCol w="3708992"/>
              </a:tblGrid>
              <a:tr h="2803322">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indent="0">
                        <a:buFont typeface="Arial" panose="020B0604020202020204" pitchFamily="34" charset="0"/>
                        <a:buNone/>
                      </a:pPr>
                      <a:r>
                        <a:rPr lang="en-US" sz="1400" b="1" dirty="0" smtClean="0">
                          <a:solidFill>
                            <a:schemeClr val="tx1"/>
                          </a:solidFill>
                        </a:rPr>
                        <a:t>Clarifications (to Measurement Principle)</a:t>
                      </a:r>
                    </a:p>
                    <a:p>
                      <a:pPr marL="285750" indent="-285750">
                        <a:buFont typeface="Arial" panose="020B0604020202020204" pitchFamily="34" charset="0"/>
                        <a:buChar char="•"/>
                      </a:pPr>
                      <a:r>
                        <a:rPr lang="en-US" sz="1300" b="0" dirty="0" smtClean="0">
                          <a:solidFill>
                            <a:srgbClr val="FF0000"/>
                          </a:solidFill>
                        </a:rPr>
                        <a:t>Collective evaluation </a:t>
                      </a:r>
                      <a:r>
                        <a:rPr lang="en-US" sz="1300" b="0" dirty="0" smtClean="0">
                          <a:solidFill>
                            <a:schemeClr val="tx1"/>
                          </a:solidFill>
                        </a:rPr>
                        <a:t>when similar risk characteristics exist (no requirement</a:t>
                      </a:r>
                      <a:r>
                        <a:rPr lang="en-US" sz="1300" b="0" baseline="0" dirty="0" smtClean="0">
                          <a:solidFill>
                            <a:schemeClr val="tx1"/>
                          </a:solidFill>
                        </a:rPr>
                        <a:t> for multiple outcomes)</a:t>
                      </a:r>
                      <a:endParaRPr lang="en-US" sz="1300" b="0" dirty="0" smtClean="0">
                        <a:solidFill>
                          <a:schemeClr val="tx1"/>
                        </a:solidFill>
                      </a:endParaRPr>
                    </a:p>
                    <a:p>
                      <a:pPr marL="285750" indent="-285750">
                        <a:buFont typeface="Arial" panose="020B0604020202020204" pitchFamily="34" charset="0"/>
                        <a:buChar char="•"/>
                      </a:pPr>
                      <a:r>
                        <a:rPr lang="en-US" sz="1300" b="0" baseline="0" dirty="0" smtClean="0">
                          <a:solidFill>
                            <a:schemeClr val="tx1"/>
                          </a:solidFill>
                        </a:rPr>
                        <a:t>Periods beyond reasonable and supportable forecasts – </a:t>
                      </a:r>
                      <a:r>
                        <a:rPr lang="en-US" sz="1300" b="0" baseline="0" dirty="0" smtClean="0">
                          <a:solidFill>
                            <a:srgbClr val="FF0000"/>
                          </a:solidFill>
                        </a:rPr>
                        <a:t>revert to historical average</a:t>
                      </a:r>
                    </a:p>
                    <a:p>
                      <a:pPr marL="285750" indent="-285750">
                        <a:buFont typeface="Arial" panose="020B0604020202020204" pitchFamily="34" charset="0"/>
                        <a:buChar char="•"/>
                      </a:pPr>
                      <a:r>
                        <a:rPr lang="en-US" sz="1300" b="0" baseline="0" dirty="0" smtClean="0">
                          <a:solidFill>
                            <a:schemeClr val="tx1"/>
                          </a:solidFill>
                        </a:rPr>
                        <a:t>Collateral-based practical expedients</a:t>
                      </a:r>
                    </a:p>
                    <a:p>
                      <a:pPr marL="285750" indent="-285750">
                        <a:buFont typeface="Arial" panose="020B0604020202020204" pitchFamily="34" charset="0"/>
                        <a:buChar char="•"/>
                      </a:pPr>
                      <a:r>
                        <a:rPr lang="en-US" sz="1300" b="0" baseline="0" dirty="0" smtClean="0">
                          <a:solidFill>
                            <a:srgbClr val="FF0000"/>
                          </a:solidFill>
                        </a:rPr>
                        <a:t>Expected Credit Loss for contractual term, considering prepayments but not extensions, renewals, modifications unless TDR expected</a:t>
                      </a:r>
                      <a:r>
                        <a:rPr lang="en-US" sz="1300" b="0" baseline="0" dirty="0" smtClean="0">
                          <a:solidFill>
                            <a:schemeClr val="tx1"/>
                          </a:solidFill>
                        </a:rPr>
                        <a:t>.</a:t>
                      </a:r>
                    </a:p>
                    <a:p>
                      <a:pPr marL="285750" indent="-285750">
                        <a:buFont typeface="Arial" panose="020B0604020202020204" pitchFamily="34" charset="0"/>
                        <a:buChar char="•"/>
                      </a:pPr>
                      <a:r>
                        <a:rPr lang="en-US" sz="1300" b="0" baseline="0" dirty="0" smtClean="0">
                          <a:solidFill>
                            <a:schemeClr val="tx1"/>
                          </a:solidFill>
                        </a:rPr>
                        <a:t>Consider relevant internal and external information</a:t>
                      </a:r>
                    </a:p>
                    <a:p>
                      <a:pPr marL="285750" indent="-285750">
                        <a:buFont typeface="Arial" panose="020B0604020202020204" pitchFamily="34" charset="0"/>
                        <a:buChar char="•"/>
                      </a:pPr>
                      <a:r>
                        <a:rPr lang="en-US" sz="1300" b="0" baseline="0" dirty="0" smtClean="0">
                          <a:solidFill>
                            <a:schemeClr val="tx1"/>
                          </a:solidFill>
                        </a:rPr>
                        <a:t>Not required to recognize expected credit loss </a:t>
                      </a:r>
                      <a:r>
                        <a:rPr lang="en-US" sz="1300" b="0" baseline="0" dirty="0" smtClean="0">
                          <a:solidFill>
                            <a:srgbClr val="FF0000"/>
                          </a:solidFill>
                        </a:rPr>
                        <a:t>when expectation of nonpayment of amortized cost is zero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indent="0">
                        <a:buFont typeface="Arial" panose="020B0604020202020204" pitchFamily="34" charset="0"/>
                        <a:buNone/>
                      </a:pPr>
                      <a:r>
                        <a:rPr lang="en-US" sz="1400" b="1" dirty="0" smtClean="0">
                          <a:solidFill>
                            <a:schemeClr val="tx1"/>
                          </a:solidFill>
                        </a:rPr>
                        <a:t>Scope</a:t>
                      </a:r>
                      <a:r>
                        <a:rPr lang="en-US" sz="1400" b="1" baseline="0" dirty="0" smtClean="0">
                          <a:solidFill>
                            <a:schemeClr val="tx1"/>
                          </a:solidFill>
                        </a:rPr>
                        <a:t> Changes (from Redeliberations)</a:t>
                      </a:r>
                      <a:endParaRPr lang="en-US" sz="1400" b="1" dirty="0" smtClean="0">
                        <a:solidFill>
                          <a:schemeClr val="tx1"/>
                        </a:solidFill>
                      </a:endParaRPr>
                    </a:p>
                    <a:p>
                      <a:pPr marL="285750" indent="-285750">
                        <a:buFont typeface="Arial" panose="020B0604020202020204" pitchFamily="34" charset="0"/>
                        <a:buChar char="•"/>
                      </a:pPr>
                      <a:r>
                        <a:rPr lang="en-US" sz="1300" b="1" dirty="0" smtClean="0">
                          <a:solidFill>
                            <a:schemeClr val="tx1"/>
                          </a:solidFill>
                        </a:rPr>
                        <a:t>In-Scope</a:t>
                      </a:r>
                    </a:p>
                    <a:p>
                      <a:pPr marL="514350" indent="-288925">
                        <a:buFont typeface="Arial" panose="020B0604020202020204" pitchFamily="34" charset="0"/>
                        <a:buChar char="‒"/>
                      </a:pPr>
                      <a:r>
                        <a:rPr lang="en-US" sz="1300" b="0" dirty="0" smtClean="0">
                          <a:solidFill>
                            <a:schemeClr val="tx1"/>
                          </a:solidFill>
                        </a:rPr>
                        <a:t>Financial guarantees</a:t>
                      </a:r>
                      <a:endParaRPr lang="en-US" sz="1300" b="0" baseline="0" dirty="0" smtClean="0">
                        <a:solidFill>
                          <a:schemeClr val="tx1"/>
                        </a:solidFill>
                      </a:endParaRPr>
                    </a:p>
                    <a:p>
                      <a:pPr marL="514350" indent="-288925">
                        <a:buFont typeface="Arial" panose="020B0604020202020204" pitchFamily="34" charset="0"/>
                        <a:buChar char="‒"/>
                      </a:pPr>
                      <a:r>
                        <a:rPr lang="en-US" sz="1300" b="0" baseline="0" dirty="0" smtClean="0">
                          <a:solidFill>
                            <a:schemeClr val="tx1"/>
                          </a:solidFill>
                        </a:rPr>
                        <a:t>NFP programmatic loans</a:t>
                      </a:r>
                    </a:p>
                    <a:p>
                      <a:pPr marL="514350" indent="-288925">
                        <a:buFont typeface="Arial" panose="020B0604020202020204" pitchFamily="34" charset="0"/>
                        <a:buChar char="‒"/>
                      </a:pPr>
                      <a:r>
                        <a:rPr lang="en-US" sz="1300" b="0" baseline="0" dirty="0" smtClean="0">
                          <a:solidFill>
                            <a:schemeClr val="tx1"/>
                          </a:solidFill>
                        </a:rPr>
                        <a:t>Reinsurance receivables</a:t>
                      </a:r>
                    </a:p>
                    <a:p>
                      <a:pPr marL="288925" indent="-288925">
                        <a:buFont typeface="Arial" panose="020B0604020202020204" pitchFamily="34" charset="0"/>
                        <a:buChar char="•"/>
                      </a:pPr>
                      <a:r>
                        <a:rPr lang="en-US" sz="1300" b="1" baseline="0" dirty="0" smtClean="0">
                          <a:solidFill>
                            <a:schemeClr val="tx1"/>
                          </a:solidFill>
                        </a:rPr>
                        <a:t>Out of scope</a:t>
                      </a:r>
                    </a:p>
                    <a:p>
                      <a:pPr marL="515938" indent="-288925">
                        <a:buFont typeface="Arial" panose="020B0604020202020204" pitchFamily="34" charset="0"/>
                        <a:buChar char="‒"/>
                      </a:pPr>
                      <a:r>
                        <a:rPr lang="en-US" sz="1300" b="0" baseline="0" dirty="0" smtClean="0">
                          <a:solidFill>
                            <a:schemeClr val="tx1"/>
                          </a:solidFill>
                        </a:rPr>
                        <a:t>401(k) loans</a:t>
                      </a:r>
                    </a:p>
                    <a:p>
                      <a:pPr marL="515938" indent="-288925">
                        <a:buFont typeface="Arial" panose="020B0604020202020204" pitchFamily="34" charset="0"/>
                        <a:buChar char="‒"/>
                      </a:pPr>
                      <a:r>
                        <a:rPr lang="en-US" sz="1300" b="0" baseline="0" dirty="0" smtClean="0">
                          <a:solidFill>
                            <a:schemeClr val="tx1"/>
                          </a:solidFill>
                        </a:rPr>
                        <a:t>Insurance policy loan receivables</a:t>
                      </a:r>
                    </a:p>
                    <a:p>
                      <a:pPr marL="515938" indent="-288925">
                        <a:buFont typeface="Arial" panose="020B0604020202020204" pitchFamily="34" charset="0"/>
                        <a:buChar char="‒"/>
                      </a:pPr>
                      <a:r>
                        <a:rPr lang="en-US" sz="1300" b="0" baseline="0" dirty="0" smtClean="0">
                          <a:solidFill>
                            <a:schemeClr val="tx1"/>
                          </a:solidFill>
                        </a:rPr>
                        <a:t>Pledges receivable</a:t>
                      </a:r>
                    </a:p>
                    <a:p>
                      <a:pPr marL="515938" marR="0"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baseline="0" dirty="0" smtClean="0">
                          <a:solidFill>
                            <a:schemeClr val="tx1"/>
                          </a:solidFill>
                        </a:rPr>
                        <a:t>Common control related party receivables</a:t>
                      </a:r>
                    </a:p>
                    <a:p>
                      <a:pPr marL="515938" marR="0"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baseline="0" dirty="0" smtClean="0">
                          <a:solidFill>
                            <a:schemeClr val="tx1"/>
                          </a:solidFill>
                        </a:rPr>
                        <a:t>AFS debt securities</a:t>
                      </a:r>
                      <a:endParaRPr lang="en-US" sz="13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r>
              <a:tr h="1826589">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400" b="1" dirty="0" smtClean="0"/>
                        <a:t>Disclosures</a:t>
                      </a:r>
                      <a:endParaRPr lang="en-US" sz="1300" b="1" dirty="0" smtClean="0"/>
                    </a:p>
                    <a:p>
                      <a:pPr marL="285750" indent="-285750">
                        <a:buFont typeface="Arial" panose="020B0604020202020204" pitchFamily="34" charset="0"/>
                        <a:buChar char="•"/>
                      </a:pPr>
                      <a:r>
                        <a:rPr lang="en-US" sz="1300" baseline="0" dirty="0" smtClean="0">
                          <a:solidFill>
                            <a:schemeClr val="dk1"/>
                          </a:solidFill>
                        </a:rPr>
                        <a:t>Allowance rollforward requirements continue</a:t>
                      </a:r>
                    </a:p>
                    <a:p>
                      <a:pPr marL="285750" indent="-285750">
                        <a:buFont typeface="Arial" panose="020B0604020202020204" pitchFamily="34" charset="0"/>
                        <a:buChar char="•"/>
                      </a:pPr>
                      <a:r>
                        <a:rPr lang="en-US" sz="1300" baseline="0" dirty="0" smtClean="0">
                          <a:solidFill>
                            <a:schemeClr val="dk1"/>
                          </a:solidFill>
                        </a:rPr>
                        <a:t>Credit Quality Indicators – </a:t>
                      </a:r>
                      <a:r>
                        <a:rPr lang="en-US" sz="1300" kern="1200" baseline="0" dirty="0" smtClean="0">
                          <a:solidFill>
                            <a:srgbClr val="FF0000"/>
                          </a:solidFill>
                          <a:latin typeface="Arial"/>
                          <a:ea typeface=""/>
                          <a:cs typeface=""/>
                        </a:rPr>
                        <a:t>disaggregate </a:t>
                      </a:r>
                      <a:r>
                        <a:rPr lang="en-US" sz="1300" b="1" i="1" u="none" kern="1200" baseline="0" dirty="0" smtClean="0">
                          <a:solidFill>
                            <a:srgbClr val="FF0000"/>
                          </a:solidFill>
                          <a:latin typeface="Arial"/>
                          <a:ea typeface=""/>
                          <a:cs typeface=""/>
                        </a:rPr>
                        <a:t>class of financing asset</a:t>
                      </a:r>
                      <a:r>
                        <a:rPr lang="en-US" sz="1300" b="1" kern="1200" baseline="0" dirty="0" smtClean="0">
                          <a:solidFill>
                            <a:srgbClr val="FF0000"/>
                          </a:solidFill>
                          <a:latin typeface="Arial"/>
                          <a:ea typeface=""/>
                          <a:cs typeface=""/>
                        </a:rPr>
                        <a:t> by vintage </a:t>
                      </a:r>
                      <a:r>
                        <a:rPr lang="en-US" sz="1300" kern="1200" baseline="0" dirty="0" smtClean="0">
                          <a:solidFill>
                            <a:srgbClr val="FF0000"/>
                          </a:solidFill>
                          <a:latin typeface="Arial"/>
                          <a:ea typeface=""/>
                          <a:cs typeface=""/>
                        </a:rPr>
                        <a:t>(see example on following slide)</a:t>
                      </a:r>
                    </a:p>
                    <a:p>
                      <a:pPr marL="285750" indent="-285750">
                        <a:buFont typeface="Arial" panose="020B0604020202020204" pitchFamily="34" charset="0"/>
                        <a:buChar char="•"/>
                      </a:pPr>
                      <a:r>
                        <a:rPr lang="en-US" sz="1300" baseline="0" dirty="0" smtClean="0"/>
                        <a:t>Retained disclosures for nonaccrual and write-off policies</a:t>
                      </a:r>
                    </a:p>
                    <a:p>
                      <a:pPr marL="285750" indent="-285750">
                        <a:buFont typeface="Arial" panose="020B0604020202020204" pitchFamily="34" charset="0"/>
                        <a:buChar char="•"/>
                      </a:pPr>
                      <a:r>
                        <a:rPr lang="en-US" sz="1300" baseline="0" dirty="0" smtClean="0"/>
                        <a:t>Collateralized financial asset disclosures would apply only to collateral dependent financial assets</a:t>
                      </a:r>
                    </a:p>
                    <a:p>
                      <a:pPr marL="285750" indent="-285750">
                        <a:buFont typeface="Arial" panose="020B0604020202020204" pitchFamily="34" charset="0"/>
                        <a:buChar char="•"/>
                      </a:pPr>
                      <a:r>
                        <a:rPr lang="en-US" sz="1300" baseline="0" dirty="0" smtClean="0"/>
                        <a:t>Affirmed disclosure requirements for past-due financial assets</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400" b="1" dirty="0" smtClean="0"/>
                        <a:t>Other topics discussed</a:t>
                      </a:r>
                    </a:p>
                    <a:p>
                      <a:pPr marL="285750" indent="-285750">
                        <a:buFont typeface="Arial" panose="020B0604020202020204" pitchFamily="34" charset="0"/>
                        <a:buChar char="•"/>
                      </a:pPr>
                      <a:r>
                        <a:rPr lang="en-US" sz="1300" b="0" dirty="0" smtClean="0"/>
                        <a:t>Nonaccrual –</a:t>
                      </a:r>
                      <a:r>
                        <a:rPr lang="en-US" sz="1300" b="0" baseline="0" dirty="0" smtClean="0"/>
                        <a:t> no changes from existing guidance</a:t>
                      </a:r>
                      <a:endParaRPr lang="en-US" sz="1300" b="0" dirty="0" smtClean="0"/>
                    </a:p>
                    <a:p>
                      <a:pPr marL="285750" indent="-285750">
                        <a:buFont typeface="Arial" panose="020B0604020202020204" pitchFamily="34" charset="0"/>
                        <a:buChar char="•"/>
                      </a:pPr>
                      <a:r>
                        <a:rPr lang="en-US" sz="1300" b="0" dirty="0" smtClean="0">
                          <a:solidFill>
                            <a:srgbClr val="FF0000"/>
                          </a:solidFill>
                        </a:rPr>
                        <a:t>TDR</a:t>
                      </a:r>
                      <a:r>
                        <a:rPr lang="en-US" sz="1300" b="0" dirty="0" smtClean="0"/>
                        <a:t>- continue</a:t>
                      </a:r>
                      <a:r>
                        <a:rPr lang="en-US" sz="1300" b="0" baseline="0" dirty="0" smtClean="0"/>
                        <a:t> to be relevant</a:t>
                      </a:r>
                      <a:endParaRPr lang="en-US" sz="1300" b="0" dirty="0" smtClean="0"/>
                    </a:p>
                    <a:p>
                      <a:pPr marL="285750" indent="-285750">
                        <a:buFont typeface="Arial" panose="020B0604020202020204" pitchFamily="34" charset="0"/>
                        <a:buChar char="•"/>
                      </a:pPr>
                      <a:r>
                        <a:rPr lang="en-US" sz="1300" b="0" dirty="0" smtClean="0">
                          <a:solidFill>
                            <a:schemeClr val="tx1"/>
                          </a:solidFill>
                        </a:rPr>
                        <a:t>Acquired</a:t>
                      </a:r>
                      <a:r>
                        <a:rPr lang="en-US" sz="1300" b="0" baseline="0" dirty="0" smtClean="0">
                          <a:solidFill>
                            <a:schemeClr val="tx1"/>
                          </a:solidFill>
                        </a:rPr>
                        <a:t> assets – Gross-up model only applies to assets with more than insignificant credit deterioration since origination</a:t>
                      </a:r>
                    </a:p>
                    <a:p>
                      <a:pPr marL="285750" indent="-285750">
                        <a:buFont typeface="Arial" panose="020B0604020202020204" pitchFamily="34" charset="0"/>
                        <a:buChar char="•"/>
                      </a:pPr>
                      <a:r>
                        <a:rPr lang="en-US" sz="1300" b="0" baseline="0" dirty="0" smtClean="0"/>
                        <a:t>Held for sale – valuation allowance when subsequently identified for sale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r>
            </a:tbl>
          </a:graphicData>
        </a:graphic>
      </p:graphicFrame>
      <p:sp>
        <p:nvSpPr>
          <p:cNvPr id="3" name="Slide Number Placeholder 2"/>
          <p:cNvSpPr>
            <a:spLocks noGrp="1"/>
          </p:cNvSpPr>
          <p:nvPr>
            <p:ph type="sldNum" sz="quarter" idx="11"/>
          </p:nvPr>
        </p:nvSpPr>
        <p:spPr/>
        <p:txBody>
          <a:bodyPr/>
          <a:lstStyle/>
          <a:p>
            <a:pPr>
              <a:defRPr/>
            </a:pPr>
            <a:fld id="{B8C3CD40-D32D-4A66-9ED6-B023972553E0}" type="slidenum">
              <a:rPr lang="en-US" smtClean="0"/>
              <a:pPr>
                <a:defRPr/>
              </a:pPr>
              <a:t>51</a:t>
            </a:fld>
            <a:endParaRPr lang="en-US" dirty="0"/>
          </a:p>
        </p:txBody>
      </p:sp>
    </p:spTree>
    <p:extLst>
      <p:ext uri="{BB962C8B-B14F-4D97-AF65-F5344CB8AC3E}">
        <p14:creationId xmlns:p14="http://schemas.microsoft.com/office/powerpoint/2010/main" val="34272908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Summary of Disclosure Requirements</a:t>
            </a:r>
            <a:endParaRPr lang="en-US" sz="3200" dirty="0"/>
          </a:p>
        </p:txBody>
      </p:sp>
      <p:sp>
        <p:nvSpPr>
          <p:cNvPr id="33798" name="Slide Number Placeholder 2"/>
          <p:cNvSpPr>
            <a:spLocks noGrp="1"/>
          </p:cNvSpPr>
          <p:nvPr>
            <p:ph type="sldNum" sz="quarter" idx="11"/>
          </p:nvPr>
        </p:nvSpPr>
        <p:spPr/>
        <p:txBody>
          <a:bodyPr/>
          <a:lstStyle/>
          <a:p>
            <a:fld id="{A21CE859-CAEC-4D33-AAFD-29A3B995F56C}" type="slidenum">
              <a:rPr lang="en-US" smtClean="0"/>
              <a:pPr/>
              <a:t>52</a:t>
            </a:fld>
            <a:endParaRPr lang="en-US" dirty="0"/>
          </a:p>
        </p:txBody>
      </p:sp>
      <p:sp>
        <p:nvSpPr>
          <p:cNvPr id="12" name="Oval 11"/>
          <p:cNvSpPr/>
          <p:nvPr/>
        </p:nvSpPr>
        <p:spPr bwMode="auto">
          <a:xfrm>
            <a:off x="3981450" y="2543175"/>
            <a:ext cx="352425" cy="942975"/>
          </a:xfrm>
          <a:prstGeom prst="ellipse">
            <a:avLst/>
          </a:prstGeom>
          <a:noFill/>
          <a:ln w="9525">
            <a:noFill/>
            <a:miter lim="800000"/>
            <a:headEnd/>
            <a:tailEnd/>
          </a:ln>
        </p:spPr>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sp>
        <p:nvSpPr>
          <p:cNvPr id="3" name="TextBox 2"/>
          <p:cNvSpPr txBox="1"/>
          <p:nvPr/>
        </p:nvSpPr>
        <p:spPr>
          <a:xfrm>
            <a:off x="236077" y="2288603"/>
            <a:ext cx="8480809" cy="2139047"/>
          </a:xfrm>
          <a:prstGeom prst="rect">
            <a:avLst/>
          </a:prstGeom>
          <a:noFill/>
        </p:spPr>
        <p:txBody>
          <a:bodyPr wrap="square" rtlCol="0">
            <a:spAutoFit/>
          </a:bodyPr>
          <a:lstStyle/>
          <a:p>
            <a:pPr>
              <a:spcAft>
                <a:spcPts val="600"/>
              </a:spcAft>
            </a:pPr>
            <a:r>
              <a:rPr lang="en-US" sz="2000" b="1" dirty="0" smtClean="0"/>
              <a:t>Objective is to enable users to understand the following:</a:t>
            </a:r>
          </a:p>
          <a:p>
            <a:pPr marL="285750" lvl="3" indent="-285750">
              <a:spcBef>
                <a:spcPts val="600"/>
              </a:spcBef>
              <a:spcAft>
                <a:spcPts val="600"/>
              </a:spcAft>
              <a:buClr>
                <a:srgbClr val="EF4142"/>
              </a:buClr>
              <a:buFont typeface="Wingdings" panose="05000000000000000000" pitchFamily="2" charset="2"/>
              <a:buChar char="§"/>
            </a:pPr>
            <a:r>
              <a:rPr lang="en-US" sz="2000" dirty="0">
                <a:latin typeface="Arial" pitchFamily="34" charset="0"/>
                <a:cs typeface="Arial" pitchFamily="34" charset="0"/>
              </a:rPr>
              <a:t>The credit risk inherent in the portfolio </a:t>
            </a:r>
          </a:p>
          <a:p>
            <a:pPr marL="285750" lvl="3" indent="-285750">
              <a:spcBef>
                <a:spcPts val="600"/>
              </a:spcBef>
              <a:spcAft>
                <a:spcPts val="600"/>
              </a:spcAft>
              <a:buClr>
                <a:srgbClr val="EF4142"/>
              </a:buClr>
              <a:buFont typeface="Wingdings" panose="05000000000000000000" pitchFamily="2" charset="2"/>
              <a:buChar char="§"/>
            </a:pPr>
            <a:r>
              <a:rPr lang="en-US" sz="2000" dirty="0">
                <a:latin typeface="Arial" pitchFamily="34" charset="0"/>
                <a:cs typeface="Arial" pitchFamily="34" charset="0"/>
              </a:rPr>
              <a:t>How management monitors the credit quality of the portfolio</a:t>
            </a:r>
          </a:p>
          <a:p>
            <a:pPr marL="285750" lvl="3" indent="-285750">
              <a:spcBef>
                <a:spcPts val="600"/>
              </a:spcBef>
              <a:spcAft>
                <a:spcPts val="600"/>
              </a:spcAft>
              <a:buClr>
                <a:srgbClr val="EF4142"/>
              </a:buClr>
              <a:buFont typeface="Wingdings" panose="05000000000000000000" pitchFamily="2" charset="2"/>
              <a:buChar char="§"/>
            </a:pPr>
            <a:r>
              <a:rPr lang="en-US" sz="2000" dirty="0">
                <a:latin typeface="Arial" pitchFamily="34" charset="0"/>
                <a:cs typeface="Arial" pitchFamily="34" charset="0"/>
              </a:rPr>
              <a:t>Management’s </a:t>
            </a:r>
            <a:r>
              <a:rPr lang="en-US" sz="2000" dirty="0" smtClean="0">
                <a:latin typeface="Arial" pitchFamily="34" charset="0"/>
                <a:cs typeface="Arial" pitchFamily="34" charset="0"/>
              </a:rPr>
              <a:t>initial and updated estimates </a:t>
            </a:r>
            <a:r>
              <a:rPr lang="en-US" sz="2000" dirty="0">
                <a:latin typeface="Arial" pitchFamily="34" charset="0"/>
                <a:cs typeface="Arial" pitchFamily="34" charset="0"/>
              </a:rPr>
              <a:t>of expected credit </a:t>
            </a:r>
            <a:r>
              <a:rPr lang="en-US" sz="2000" dirty="0" smtClean="0">
                <a:latin typeface="Arial" pitchFamily="34" charset="0"/>
                <a:cs typeface="Arial" pitchFamily="34" charset="0"/>
              </a:rPr>
              <a:t>losses</a:t>
            </a:r>
          </a:p>
          <a:p>
            <a:endParaRPr lang="en-US" dirty="0" smtClean="0"/>
          </a:p>
        </p:txBody>
      </p:sp>
      <p:sp>
        <p:nvSpPr>
          <p:cNvPr id="4" name="TextBox 3"/>
          <p:cNvSpPr txBox="1"/>
          <p:nvPr/>
        </p:nvSpPr>
        <p:spPr>
          <a:xfrm>
            <a:off x="236078" y="1240149"/>
            <a:ext cx="7576079" cy="830997"/>
          </a:xfrm>
          <a:prstGeom prst="rect">
            <a:avLst/>
          </a:prstGeom>
          <a:noFill/>
        </p:spPr>
        <p:txBody>
          <a:bodyPr wrap="square" rtlCol="0">
            <a:spAutoFit/>
          </a:bodyPr>
          <a:lstStyle/>
          <a:p>
            <a:r>
              <a:rPr lang="en-US" sz="2400" b="1" i="1" dirty="0" smtClean="0">
                <a:solidFill>
                  <a:schemeClr val="tx1">
                    <a:lumMod val="65000"/>
                    <a:lumOff val="35000"/>
                  </a:schemeClr>
                </a:solidFill>
                <a:latin typeface="Candara" pitchFamily="34" charset="0"/>
                <a:ea typeface="+mj-ea"/>
                <a:cs typeface="Arial" pitchFamily="34" charset="0"/>
              </a:rPr>
              <a:t>All financial assets with credit risk (e.g., loans and securities) carried at amortized cost</a:t>
            </a:r>
            <a:endParaRPr lang="en-US" sz="2400" b="1" i="1" dirty="0">
              <a:solidFill>
                <a:schemeClr val="tx1">
                  <a:lumMod val="65000"/>
                  <a:lumOff val="35000"/>
                </a:schemeClr>
              </a:solidFill>
            </a:endParaRPr>
          </a:p>
        </p:txBody>
      </p:sp>
      <p:sp>
        <p:nvSpPr>
          <p:cNvPr id="5" name="TextBox 4"/>
          <p:cNvSpPr txBox="1"/>
          <p:nvPr/>
        </p:nvSpPr>
        <p:spPr>
          <a:xfrm>
            <a:off x="236078" y="4773131"/>
            <a:ext cx="8480809" cy="707886"/>
          </a:xfrm>
          <a:prstGeom prst="rect">
            <a:avLst/>
          </a:prstGeom>
          <a:noFill/>
          <a:ln w="12700">
            <a:solidFill>
              <a:schemeClr val="tx1"/>
            </a:solidFill>
          </a:ln>
        </p:spPr>
        <p:txBody>
          <a:bodyPr wrap="square" rtlCol="0">
            <a:spAutoFit/>
          </a:bodyPr>
          <a:lstStyle/>
          <a:p>
            <a:r>
              <a:rPr lang="en-US" sz="2000" b="1" i="1" dirty="0" smtClean="0"/>
              <a:t>User Feedback: </a:t>
            </a:r>
            <a:r>
              <a:rPr lang="en-US" sz="2000" i="1" dirty="0" smtClean="0"/>
              <a:t>They want to understand actual credit results compared to original expectation of lifetime losses through disclosure.</a:t>
            </a:r>
            <a:endParaRPr lang="en-US" sz="2000" i="1" dirty="0"/>
          </a:p>
        </p:txBody>
      </p:sp>
    </p:spTree>
    <p:extLst>
      <p:ext uri="{BB962C8B-B14F-4D97-AF65-F5344CB8AC3E}">
        <p14:creationId xmlns:p14="http://schemas.microsoft.com/office/powerpoint/2010/main" val="422930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Slide Number Placeholder 2"/>
          <p:cNvSpPr>
            <a:spLocks noGrp="1"/>
          </p:cNvSpPr>
          <p:nvPr>
            <p:ph type="sldNum" sz="quarter" idx="11"/>
          </p:nvPr>
        </p:nvSpPr>
        <p:spPr/>
        <p:txBody>
          <a:bodyPr/>
          <a:lstStyle/>
          <a:p>
            <a:fld id="{A21CE859-CAEC-4D33-AAFD-29A3B995F56C}" type="slidenum">
              <a:rPr lang="en-US" smtClean="0"/>
              <a:pPr/>
              <a:t>53</a:t>
            </a:fld>
            <a:endParaRPr lang="en-US" dirty="0"/>
          </a:p>
        </p:txBody>
      </p:sp>
      <p:sp>
        <p:nvSpPr>
          <p:cNvPr id="12" name="Oval 11"/>
          <p:cNvSpPr/>
          <p:nvPr/>
        </p:nvSpPr>
        <p:spPr bwMode="auto">
          <a:xfrm>
            <a:off x="3981450" y="2543175"/>
            <a:ext cx="352425" cy="942975"/>
          </a:xfrm>
          <a:prstGeom prst="ellipse">
            <a:avLst/>
          </a:prstGeom>
          <a:noFill/>
          <a:ln w="9525">
            <a:noFill/>
            <a:miter lim="800000"/>
            <a:headEnd/>
            <a:tailEnd/>
          </a:ln>
        </p:spPr>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graphicFrame>
        <p:nvGraphicFramePr>
          <p:cNvPr id="5" name="Content Placeholder 5"/>
          <p:cNvGraphicFramePr>
            <a:graphicFrameLocks/>
          </p:cNvGraphicFramePr>
          <p:nvPr>
            <p:extLst/>
          </p:nvPr>
        </p:nvGraphicFramePr>
        <p:xfrm>
          <a:off x="334216" y="1463727"/>
          <a:ext cx="8548862" cy="4713553"/>
        </p:xfrm>
        <a:graphic>
          <a:graphicData uri="http://schemas.openxmlformats.org/drawingml/2006/table">
            <a:tbl>
              <a:tblPr firstRow="1">
                <a:tableStyleId>{7DF18680-E054-41AD-8BC1-D1AEF772440D}</a:tableStyleId>
              </a:tblPr>
              <a:tblGrid>
                <a:gridCol w="8548862"/>
              </a:tblGrid>
              <a:tr h="324433">
                <a:tc>
                  <a:txBody>
                    <a:bodyPr/>
                    <a:lstStyle/>
                    <a:p>
                      <a:pPr algn="l"/>
                      <a:r>
                        <a:rPr lang="en-US" sz="1600" dirty="0" smtClean="0">
                          <a:latin typeface="+mj-lt"/>
                        </a:rPr>
                        <a:t>Development of Estimate Disclosures</a:t>
                      </a:r>
                      <a:endParaRPr 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2320873">
                <a:tc>
                  <a:txBody>
                    <a:bodyPr/>
                    <a:lstStyle/>
                    <a:p>
                      <a:pPr marL="285750" lvl="3" indent="-285750" algn="l" defTabSz="914400" rtl="0" eaLnBrk="1" fontAlgn="base" latinLnBrk="0" hangingPunct="1">
                        <a:spcBef>
                          <a:spcPts val="600"/>
                        </a:spcBef>
                        <a:spcAft>
                          <a:spcPct val="0"/>
                        </a:spcAft>
                        <a:buClr>
                          <a:srgbClr val="EF4142"/>
                        </a:buClr>
                        <a:buFont typeface="Wingdings" panose="05000000000000000000" pitchFamily="2" charset="2"/>
                        <a:buChar char="§"/>
                      </a:pPr>
                      <a:r>
                        <a:rPr lang="en-US" sz="1400" kern="1200" dirty="0" smtClean="0">
                          <a:solidFill>
                            <a:schemeClr val="tx1"/>
                          </a:solidFill>
                          <a:latin typeface="Arial" pitchFamily="34" charset="0"/>
                          <a:ea typeface="+mn-ea"/>
                          <a:cs typeface="Arial" pitchFamily="34" charset="0"/>
                        </a:rPr>
                        <a:t>A description of how expected losses</a:t>
                      </a:r>
                      <a:r>
                        <a:rPr lang="en-US" sz="1400" kern="1200" baseline="0" dirty="0" smtClean="0">
                          <a:solidFill>
                            <a:schemeClr val="tx1"/>
                          </a:solidFill>
                          <a:latin typeface="Arial" pitchFamily="34" charset="0"/>
                          <a:ea typeface="+mn-ea"/>
                          <a:cs typeface="Arial" pitchFamily="34" charset="0"/>
                        </a:rPr>
                        <a:t> are developed</a:t>
                      </a:r>
                    </a:p>
                    <a:p>
                      <a:pPr marL="285750" lvl="3" indent="-285750" algn="l" defTabSz="914400" rtl="0" eaLnBrk="1" fontAlgn="base" latinLnBrk="0" hangingPunct="1">
                        <a:spcBef>
                          <a:spcPts val="600"/>
                        </a:spcBef>
                        <a:spcAft>
                          <a:spcPct val="0"/>
                        </a:spcAft>
                        <a:buClr>
                          <a:srgbClr val="EF4142"/>
                        </a:buClr>
                        <a:buFont typeface="Wingdings" panose="05000000000000000000" pitchFamily="2" charset="2"/>
                        <a:buChar char="§"/>
                      </a:pPr>
                      <a:r>
                        <a:rPr lang="en-US" sz="1400" kern="1200" dirty="0" smtClean="0">
                          <a:solidFill>
                            <a:schemeClr val="tx1"/>
                          </a:solidFill>
                          <a:latin typeface="Arial" pitchFamily="34" charset="0"/>
                          <a:ea typeface="+mn-ea"/>
                          <a:cs typeface="Arial" pitchFamily="34" charset="0"/>
                        </a:rPr>
                        <a:t>Factors that influenced the current estimate of CECL, including a discussion of the changes that influenced management’s decision (changes in loss severity,  portfolio composition, volume of assets, etc.) that were not considered in the previous period</a:t>
                      </a:r>
                    </a:p>
                    <a:p>
                      <a:pPr marL="285750" lvl="3" indent="-285750" algn="l" defTabSz="914400" rtl="0" eaLnBrk="1" fontAlgn="base" latinLnBrk="0" hangingPunct="1">
                        <a:spcBef>
                          <a:spcPts val="600"/>
                        </a:spcBef>
                        <a:spcAft>
                          <a:spcPct val="0"/>
                        </a:spcAft>
                        <a:buClr>
                          <a:srgbClr val="EF4142"/>
                        </a:buClr>
                        <a:buFont typeface="Wingdings" panose="05000000000000000000" pitchFamily="2" charset="2"/>
                        <a:buChar char="§"/>
                      </a:pPr>
                      <a:r>
                        <a:rPr lang="en-US" sz="1400" kern="1200" dirty="0" smtClean="0">
                          <a:solidFill>
                            <a:schemeClr val="tx1"/>
                          </a:solidFill>
                          <a:latin typeface="Arial" pitchFamily="34" charset="0"/>
                          <a:ea typeface="+mn-ea"/>
                          <a:cs typeface="Arial" pitchFamily="34" charset="0"/>
                        </a:rPr>
                        <a:t>Reasons for significant changes in the amount of write-offs</a:t>
                      </a:r>
                    </a:p>
                    <a:p>
                      <a:pPr marL="285750" lvl="3" indent="-285750" algn="l" defTabSz="914400" rtl="0" eaLnBrk="1" fontAlgn="base" latinLnBrk="0" hangingPunct="1">
                        <a:spcBef>
                          <a:spcPts val="600"/>
                        </a:spcBef>
                        <a:spcAft>
                          <a:spcPct val="0"/>
                        </a:spcAft>
                        <a:buClr>
                          <a:srgbClr val="EF4142"/>
                        </a:buClr>
                        <a:buFont typeface="Wingdings" panose="05000000000000000000" pitchFamily="2" charset="2"/>
                        <a:buChar char="§"/>
                      </a:pPr>
                      <a:r>
                        <a:rPr lang="en-US" sz="1400" kern="1200" dirty="0" smtClean="0">
                          <a:solidFill>
                            <a:schemeClr val="tx1"/>
                          </a:solidFill>
                          <a:latin typeface="Arial" pitchFamily="34" charset="0"/>
                          <a:ea typeface="+mn-ea"/>
                          <a:cs typeface="Arial" pitchFamily="34" charset="0"/>
                        </a:rPr>
                        <a:t>Amount of significant purchases and sales of debt instruments during each period </a:t>
                      </a:r>
                    </a:p>
                    <a:p>
                      <a:pPr marL="285750" lvl="3" indent="-285750" algn="l" defTabSz="914400" rtl="0" eaLnBrk="1" fontAlgn="base" latinLnBrk="0" hangingPunct="1">
                        <a:spcBef>
                          <a:spcPts val="600"/>
                        </a:spcBef>
                        <a:spcAft>
                          <a:spcPct val="0"/>
                        </a:spcAft>
                        <a:buClr>
                          <a:srgbClr val="EF4142"/>
                        </a:buClr>
                        <a:buFont typeface="Wingdings" panose="05000000000000000000" pitchFamily="2" charset="2"/>
                        <a:buChar char="§"/>
                      </a:pPr>
                      <a:r>
                        <a:rPr lang="en-US" sz="1400" kern="1200" dirty="0" smtClean="0">
                          <a:solidFill>
                            <a:schemeClr val="tx1"/>
                          </a:solidFill>
                          <a:latin typeface="Arial" pitchFamily="34" charset="0"/>
                          <a:ea typeface="+mn-ea"/>
                          <a:cs typeface="Arial" pitchFamily="34" charset="0"/>
                        </a:rPr>
                        <a:t>Amount of any significant sales of financing receivables or reclassifications of financing receivables to held for sale during each period</a:t>
                      </a:r>
                    </a:p>
                    <a:p>
                      <a:pPr marL="285750" marR="0" lvl="3" indent="-285750" algn="l" defTabSz="914400" rtl="0" eaLnBrk="1" fontAlgn="base" latinLnBrk="0" hangingPunct="1">
                        <a:lnSpc>
                          <a:spcPct val="100000"/>
                        </a:lnSpc>
                        <a:spcBef>
                          <a:spcPts val="600"/>
                        </a:spcBef>
                        <a:spcAft>
                          <a:spcPct val="0"/>
                        </a:spcAft>
                        <a:buClr>
                          <a:srgbClr val="EF4142"/>
                        </a:buClr>
                        <a:buSzTx/>
                        <a:buFont typeface="Wingdings" panose="05000000000000000000" pitchFamily="2" charset="2"/>
                        <a:buChar char="§"/>
                        <a:tabLst/>
                        <a:defRPr/>
                      </a:pPr>
                      <a:r>
                        <a:rPr lang="en-US" sz="1400" u="none" kern="1200" baseline="0" dirty="0" smtClean="0">
                          <a:solidFill>
                            <a:schemeClr val="tx1"/>
                          </a:solidFill>
                          <a:latin typeface="Arial" pitchFamily="34" charset="0"/>
                          <a:ea typeface="+mn-ea"/>
                          <a:cs typeface="Arial" pitchFamily="34" charset="0"/>
                        </a:rPr>
                        <a:t>For collateral-dependent assets - type of collateral, loan to value, and any changes that impacted how much collateral secures the asset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EDE"/>
                    </a:solidFill>
                  </a:tcPr>
                </a:tc>
              </a:tr>
              <a:tr h="0">
                <a:tc>
                  <a:txBody>
                    <a:bodyPr/>
                    <a:lstStyle/>
                    <a:p>
                      <a:pPr marL="0" marR="0" lvl="3" indent="0" algn="l" defTabSz="914400" rtl="0" eaLnBrk="1" fontAlgn="base" latinLnBrk="0" hangingPunct="1">
                        <a:lnSpc>
                          <a:spcPct val="100000"/>
                        </a:lnSpc>
                        <a:spcBef>
                          <a:spcPts val="600"/>
                        </a:spcBef>
                        <a:spcAft>
                          <a:spcPct val="0"/>
                        </a:spcAft>
                        <a:buClr>
                          <a:srgbClr val="EF4142"/>
                        </a:buClr>
                        <a:buSzTx/>
                        <a:buFont typeface="Wingdings" panose="05000000000000000000" pitchFamily="2" charset="2"/>
                        <a:buNone/>
                        <a:tabLst/>
                        <a:defRPr/>
                      </a:pPr>
                      <a:r>
                        <a:rPr lang="en-US" sz="1600" b="1" kern="1200" dirty="0" smtClean="0">
                          <a:solidFill>
                            <a:schemeClr val="lt1"/>
                          </a:solidFill>
                          <a:latin typeface="+mj-lt"/>
                          <a:ea typeface="+mn-ea"/>
                          <a:cs typeface="+mn-cs"/>
                        </a:rPr>
                        <a:t>Quantitative Disclosures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1436953">
                <a:tc>
                  <a:txBody>
                    <a:bodyPr/>
                    <a:lstStyle/>
                    <a:p>
                      <a:pPr marL="285750" lvl="3" indent="-285750" algn="l" defTabSz="914400" rtl="0" eaLnBrk="1" fontAlgn="base" latinLnBrk="0" hangingPunct="1">
                        <a:spcBef>
                          <a:spcPts val="600"/>
                        </a:spcBef>
                        <a:spcAft>
                          <a:spcPct val="0"/>
                        </a:spcAft>
                        <a:buClr>
                          <a:srgbClr val="EF4142"/>
                        </a:buClr>
                        <a:buFont typeface="Wingdings" panose="05000000000000000000" pitchFamily="2" charset="2"/>
                        <a:buChar char="§"/>
                      </a:pPr>
                      <a:r>
                        <a:rPr lang="en-US" sz="1400" kern="1200" dirty="0" smtClean="0">
                          <a:solidFill>
                            <a:schemeClr val="tx1"/>
                          </a:solidFill>
                          <a:latin typeface="Arial" pitchFamily="34" charset="0"/>
                          <a:ea typeface="+mn-ea"/>
                          <a:cs typeface="Arial" pitchFamily="34" charset="0"/>
                        </a:rPr>
                        <a:t>Disaggregation</a:t>
                      </a:r>
                      <a:r>
                        <a:rPr lang="en-US" sz="1400" kern="1200" baseline="0" dirty="0" smtClean="0">
                          <a:solidFill>
                            <a:schemeClr val="tx1"/>
                          </a:solidFill>
                          <a:latin typeface="Arial" pitchFamily="34" charset="0"/>
                          <a:ea typeface="+mn-ea"/>
                          <a:cs typeface="Arial" pitchFamily="34" charset="0"/>
                        </a:rPr>
                        <a:t> of </a:t>
                      </a:r>
                      <a:r>
                        <a:rPr lang="en-US" sz="1400" b="1" i="1" kern="1200" baseline="0" dirty="0" smtClean="0">
                          <a:solidFill>
                            <a:schemeClr val="tx1"/>
                          </a:solidFill>
                          <a:latin typeface="Arial" pitchFamily="34" charset="0"/>
                          <a:ea typeface="+mn-ea"/>
                          <a:cs typeface="Arial" pitchFamily="34" charset="0"/>
                        </a:rPr>
                        <a:t>credit quality indicators </a:t>
                      </a:r>
                      <a:r>
                        <a:rPr lang="en-US" sz="1400" kern="1200" baseline="0" dirty="0" smtClean="0">
                          <a:solidFill>
                            <a:schemeClr val="tx1"/>
                          </a:solidFill>
                          <a:latin typeface="Arial" pitchFamily="34" charset="0"/>
                          <a:ea typeface="+mn-ea"/>
                          <a:cs typeface="Arial" pitchFamily="34" charset="0"/>
                        </a:rPr>
                        <a:t>(loan to value, risk rating, geography, etc.) by vintage (see slide 5):</a:t>
                      </a:r>
                    </a:p>
                    <a:p>
                      <a:pPr marL="742950" lvl="4" indent="-285750" algn="l" defTabSz="914400" rtl="0" eaLnBrk="1" fontAlgn="base" latinLnBrk="0" hangingPunct="1">
                        <a:spcBef>
                          <a:spcPts val="600"/>
                        </a:spcBef>
                        <a:spcAft>
                          <a:spcPct val="0"/>
                        </a:spcAft>
                        <a:buClr>
                          <a:srgbClr val="EF4142"/>
                        </a:buClr>
                        <a:buFont typeface="Courier New" panose="02070309020205020404" pitchFamily="49" charset="0"/>
                        <a:buChar char="o"/>
                      </a:pPr>
                      <a:r>
                        <a:rPr lang="en-US" sz="1400" kern="1200" dirty="0" smtClean="0">
                          <a:solidFill>
                            <a:schemeClr val="tx1"/>
                          </a:solidFill>
                          <a:latin typeface="Arial" pitchFamily="34" charset="0"/>
                          <a:ea typeface="+mn-ea"/>
                          <a:cs typeface="Arial" pitchFamily="34" charset="0"/>
                        </a:rPr>
                        <a:t>Need not exceed</a:t>
                      </a:r>
                      <a:r>
                        <a:rPr lang="en-US" sz="1400" kern="1200" baseline="0" dirty="0" smtClean="0">
                          <a:solidFill>
                            <a:schemeClr val="tx1"/>
                          </a:solidFill>
                          <a:latin typeface="Arial" pitchFamily="34" charset="0"/>
                          <a:ea typeface="+mn-ea"/>
                          <a:cs typeface="Arial" pitchFamily="34" charset="0"/>
                        </a:rPr>
                        <a:t> more than five annual reporting periods</a:t>
                      </a:r>
                    </a:p>
                    <a:p>
                      <a:pPr marL="742950" lvl="4" indent="-285750" algn="l" defTabSz="914400" rtl="0" eaLnBrk="1" fontAlgn="base" latinLnBrk="0" hangingPunct="1">
                        <a:spcBef>
                          <a:spcPts val="600"/>
                        </a:spcBef>
                        <a:spcAft>
                          <a:spcPct val="0"/>
                        </a:spcAft>
                        <a:buClr>
                          <a:srgbClr val="EF4142"/>
                        </a:buClr>
                        <a:buFont typeface="Courier New" panose="02070309020205020404" pitchFamily="49" charset="0"/>
                        <a:buChar char="o"/>
                      </a:pPr>
                      <a:r>
                        <a:rPr lang="en-US" sz="1400" kern="1200" baseline="0" dirty="0" smtClean="0">
                          <a:solidFill>
                            <a:schemeClr val="tx1"/>
                          </a:solidFill>
                          <a:latin typeface="Arial" pitchFamily="34" charset="0"/>
                          <a:ea typeface="+mn-ea"/>
                          <a:cs typeface="Arial" pitchFamily="34" charset="0"/>
                        </a:rPr>
                        <a:t>Prior to fifth annual reporting period shown in aggregate</a:t>
                      </a:r>
                    </a:p>
                    <a:p>
                      <a:pPr marL="285750" marR="0" lvl="3" indent="-285750" algn="l" defTabSz="914400" rtl="0" eaLnBrk="1" fontAlgn="base" latinLnBrk="0" hangingPunct="1">
                        <a:lnSpc>
                          <a:spcPct val="100000"/>
                        </a:lnSpc>
                        <a:spcBef>
                          <a:spcPts val="600"/>
                        </a:spcBef>
                        <a:spcAft>
                          <a:spcPct val="0"/>
                        </a:spcAft>
                        <a:buClr>
                          <a:srgbClr val="EF4142"/>
                        </a:buClr>
                        <a:buSzTx/>
                        <a:buFont typeface="Wingdings" panose="05000000000000000000" pitchFamily="2" charset="2"/>
                        <a:buChar char="§"/>
                        <a:tabLst/>
                        <a:defRPr/>
                      </a:pPr>
                      <a:r>
                        <a:rPr lang="en-US" sz="1400" u="none" kern="1200" baseline="0" dirty="0" smtClean="0">
                          <a:solidFill>
                            <a:schemeClr val="tx1"/>
                          </a:solidFill>
                          <a:latin typeface="Arial" pitchFamily="34" charset="0"/>
                          <a:ea typeface="+mn-ea"/>
                          <a:cs typeface="Arial" pitchFamily="34" charset="0"/>
                        </a:rPr>
                        <a:t>Reconciliation between purchase price and par value of </a:t>
                      </a:r>
                      <a:r>
                        <a:rPr lang="en-US" sz="1400" b="1" i="1" u="none" kern="1200" baseline="0" dirty="0" smtClean="0">
                          <a:solidFill>
                            <a:schemeClr val="tx1"/>
                          </a:solidFill>
                          <a:latin typeface="Arial" pitchFamily="34" charset="0"/>
                          <a:ea typeface="+mn-ea"/>
                          <a:cs typeface="Arial" pitchFamily="34" charset="0"/>
                        </a:rPr>
                        <a:t>purchased </a:t>
                      </a:r>
                      <a:r>
                        <a:rPr lang="en-US" sz="1400" b="1" u="none" kern="1200" baseline="0" dirty="0" smtClean="0">
                          <a:solidFill>
                            <a:schemeClr val="tx1"/>
                          </a:solidFill>
                          <a:latin typeface="Arial" pitchFamily="34" charset="0"/>
                          <a:ea typeface="+mn-ea"/>
                          <a:cs typeface="Arial" pitchFamily="34" charset="0"/>
                        </a:rPr>
                        <a:t>assets with credit deterioration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EDE"/>
                    </a:solidFill>
                  </a:tcPr>
                </a:tc>
              </a:tr>
            </a:tbl>
          </a:graphicData>
        </a:graphic>
      </p:graphicFrame>
      <p:sp>
        <p:nvSpPr>
          <p:cNvPr id="7" name="TextBox 6"/>
          <p:cNvSpPr txBox="1"/>
          <p:nvPr/>
        </p:nvSpPr>
        <p:spPr>
          <a:xfrm>
            <a:off x="236078" y="1026789"/>
            <a:ext cx="8480809" cy="430887"/>
          </a:xfrm>
          <a:prstGeom prst="rect">
            <a:avLst/>
          </a:prstGeom>
          <a:noFill/>
        </p:spPr>
        <p:txBody>
          <a:bodyPr wrap="square" rtlCol="0">
            <a:spAutoFit/>
          </a:bodyPr>
          <a:lstStyle/>
          <a:p>
            <a:r>
              <a:rPr lang="en-US" sz="2200" b="1" i="1" dirty="0" smtClean="0">
                <a:solidFill>
                  <a:srgbClr val="355F9B"/>
                </a:solidFill>
                <a:latin typeface="Candara" pitchFamily="34" charset="0"/>
                <a:ea typeface="+mj-ea"/>
                <a:cs typeface="Arial" pitchFamily="34" charset="0"/>
              </a:rPr>
              <a:t>Loans Held for Investment and Held to Maturity Securities</a:t>
            </a:r>
            <a:endParaRPr lang="en-US" sz="2200" b="1" i="1" dirty="0"/>
          </a:p>
        </p:txBody>
      </p:sp>
      <p:sp>
        <p:nvSpPr>
          <p:cNvPr id="8" name="Title 1"/>
          <p:cNvSpPr>
            <a:spLocks noGrp="1"/>
          </p:cNvSpPr>
          <p:nvPr>
            <p:ph type="title"/>
          </p:nvPr>
        </p:nvSpPr>
        <p:spPr>
          <a:xfrm>
            <a:off x="236079" y="344284"/>
            <a:ext cx="8907921" cy="895540"/>
          </a:xfrm>
        </p:spPr>
        <p:txBody>
          <a:bodyPr/>
          <a:lstStyle/>
          <a:p>
            <a:r>
              <a:rPr lang="en-US" sz="3200" dirty="0" smtClean="0"/>
              <a:t>Summary of Disclosure Requirements</a:t>
            </a:r>
            <a:endParaRPr lang="en-US" sz="3200" dirty="0"/>
          </a:p>
        </p:txBody>
      </p:sp>
    </p:spTree>
    <p:extLst>
      <p:ext uri="{BB962C8B-B14F-4D97-AF65-F5344CB8AC3E}">
        <p14:creationId xmlns:p14="http://schemas.microsoft.com/office/powerpoint/2010/main" val="3433808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Slide Number Placeholder 2"/>
          <p:cNvSpPr>
            <a:spLocks noGrp="1"/>
          </p:cNvSpPr>
          <p:nvPr>
            <p:ph type="sldNum" sz="quarter" idx="11"/>
          </p:nvPr>
        </p:nvSpPr>
        <p:spPr/>
        <p:txBody>
          <a:bodyPr/>
          <a:lstStyle/>
          <a:p>
            <a:fld id="{A21CE859-CAEC-4D33-AAFD-29A3B995F56C}" type="slidenum">
              <a:rPr lang="en-US" smtClean="0"/>
              <a:pPr/>
              <a:t>54</a:t>
            </a:fld>
            <a:endParaRPr lang="en-US" dirty="0"/>
          </a:p>
        </p:txBody>
      </p:sp>
      <p:sp>
        <p:nvSpPr>
          <p:cNvPr id="12" name="Oval 11"/>
          <p:cNvSpPr/>
          <p:nvPr/>
        </p:nvSpPr>
        <p:spPr bwMode="auto">
          <a:xfrm>
            <a:off x="3981450" y="2543175"/>
            <a:ext cx="352425" cy="942975"/>
          </a:xfrm>
          <a:prstGeom prst="ellipse">
            <a:avLst/>
          </a:prstGeom>
          <a:noFill/>
          <a:ln w="9525">
            <a:noFill/>
            <a:miter lim="800000"/>
            <a:headEnd/>
            <a:tailEnd/>
          </a:ln>
        </p:spPr>
        <p:txBody>
          <a:bodyPr wrap="square" rtlCol="0" anchor="ctr">
            <a:spAutoFit/>
          </a:bodyPr>
          <a:lstStyle/>
          <a:p>
            <a:pPr algn="ctr" fontAlgn="base">
              <a:spcBef>
                <a:spcPct val="0"/>
              </a:spcBef>
              <a:spcAft>
                <a:spcPct val="0"/>
              </a:spcAft>
            </a:pPr>
            <a:endParaRPr lang="en-US" sz="2000" dirty="0" smtClean="0">
              <a:solidFill>
                <a:prstClr val="black"/>
              </a:solidFill>
              <a:latin typeface="Arial" charset="0"/>
              <a:cs typeface="Arial" charset="0"/>
            </a:endParaRPr>
          </a:p>
        </p:txBody>
      </p:sp>
      <p:graphicFrame>
        <p:nvGraphicFramePr>
          <p:cNvPr id="5" name="Content Placeholder 5"/>
          <p:cNvGraphicFramePr>
            <a:graphicFrameLocks/>
          </p:cNvGraphicFramePr>
          <p:nvPr>
            <p:extLst/>
          </p:nvPr>
        </p:nvGraphicFramePr>
        <p:xfrm>
          <a:off x="303736" y="1844041"/>
          <a:ext cx="8548862" cy="2379104"/>
        </p:xfrm>
        <a:graphic>
          <a:graphicData uri="http://schemas.openxmlformats.org/drawingml/2006/table">
            <a:tbl>
              <a:tblPr firstRow="1">
                <a:tableStyleId>{7DF18680-E054-41AD-8BC1-D1AEF772440D}</a:tableStyleId>
              </a:tblPr>
              <a:tblGrid>
                <a:gridCol w="8548862"/>
              </a:tblGrid>
              <a:tr h="362324">
                <a:tc>
                  <a:txBody>
                    <a:bodyPr/>
                    <a:lstStyle/>
                    <a:p>
                      <a:pPr algn="l"/>
                      <a:r>
                        <a:rPr lang="en-US" sz="2000" dirty="0" smtClean="0">
                          <a:latin typeface="+mj-lt"/>
                        </a:rPr>
                        <a:t>Policy Disclosures</a:t>
                      </a:r>
                      <a:endParaRPr lang="en-US" sz="2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1982864">
                <a:tc>
                  <a:txBody>
                    <a:bodyPr/>
                    <a:lstStyle/>
                    <a:p>
                      <a:pPr marL="285750" lvl="3" indent="-285750" algn="l" defTabSz="914400" rtl="0" eaLnBrk="1" fontAlgn="base" latinLnBrk="0" hangingPunct="1">
                        <a:spcBef>
                          <a:spcPts val="600"/>
                        </a:spcBef>
                        <a:spcAft>
                          <a:spcPct val="0"/>
                        </a:spcAft>
                        <a:buClr>
                          <a:srgbClr val="EF4142"/>
                        </a:buClr>
                        <a:buFont typeface="Wingdings" panose="05000000000000000000" pitchFamily="2" charset="2"/>
                        <a:buChar char="§"/>
                      </a:pPr>
                      <a:r>
                        <a:rPr lang="en-US" sz="1600" kern="1200" dirty="0" smtClean="0">
                          <a:solidFill>
                            <a:schemeClr val="tx1"/>
                          </a:solidFill>
                          <a:latin typeface="Arial" pitchFamily="34" charset="0"/>
                          <a:ea typeface="+mn-ea"/>
                          <a:cs typeface="Arial" pitchFamily="34" charset="0"/>
                        </a:rPr>
                        <a:t>Policy for charging off uncollectible debt instruments</a:t>
                      </a:r>
                    </a:p>
                    <a:p>
                      <a:pPr marL="285750" lvl="3" indent="-285750" algn="l" defTabSz="914400" rtl="0" eaLnBrk="1" fontAlgn="base" latinLnBrk="0" hangingPunct="1">
                        <a:spcBef>
                          <a:spcPts val="600"/>
                        </a:spcBef>
                        <a:spcAft>
                          <a:spcPct val="0"/>
                        </a:spcAft>
                        <a:buClr>
                          <a:srgbClr val="EF4142"/>
                        </a:buClr>
                        <a:buFont typeface="Wingdings" panose="05000000000000000000" pitchFamily="2" charset="2"/>
                        <a:buChar char="§"/>
                      </a:pPr>
                      <a:r>
                        <a:rPr lang="en-US" sz="1600" kern="1200" dirty="0" smtClean="0">
                          <a:solidFill>
                            <a:schemeClr val="tx1"/>
                          </a:solidFill>
                          <a:latin typeface="Arial" pitchFamily="34" charset="0"/>
                          <a:ea typeface="+mn-ea"/>
                          <a:cs typeface="Arial" pitchFamily="34" charset="0"/>
                        </a:rPr>
                        <a:t>Changes to the entity’s accounting policies or methodology from the prior period, including the overall quantitative</a:t>
                      </a:r>
                      <a:r>
                        <a:rPr lang="en-US" sz="1600" kern="1200" baseline="0" dirty="0" smtClean="0">
                          <a:solidFill>
                            <a:schemeClr val="tx1"/>
                          </a:solidFill>
                          <a:latin typeface="Arial" pitchFamily="34" charset="0"/>
                          <a:ea typeface="+mn-ea"/>
                          <a:cs typeface="Arial" pitchFamily="34" charset="0"/>
                        </a:rPr>
                        <a:t> effect of the change</a:t>
                      </a:r>
                      <a:endParaRPr lang="en-US" sz="1600" kern="1200" dirty="0" smtClean="0">
                        <a:solidFill>
                          <a:schemeClr val="tx1"/>
                        </a:solidFill>
                        <a:latin typeface="Arial" pitchFamily="34" charset="0"/>
                        <a:ea typeface="+mn-ea"/>
                        <a:cs typeface="Arial" pitchFamily="34" charset="0"/>
                      </a:endParaRPr>
                    </a:p>
                    <a:p>
                      <a:pPr marL="285750" lvl="3" indent="-285750" algn="l" defTabSz="914400" rtl="0" eaLnBrk="1" fontAlgn="base" latinLnBrk="0" hangingPunct="1">
                        <a:spcBef>
                          <a:spcPts val="600"/>
                        </a:spcBef>
                        <a:spcAft>
                          <a:spcPct val="0"/>
                        </a:spcAft>
                        <a:buClr>
                          <a:srgbClr val="EF4142"/>
                        </a:buClr>
                        <a:buFont typeface="Wingdings" panose="05000000000000000000" pitchFamily="2" charset="2"/>
                        <a:buChar char="§"/>
                      </a:pPr>
                      <a:r>
                        <a:rPr lang="en-US" sz="1600" kern="1200" dirty="0" smtClean="0">
                          <a:solidFill>
                            <a:schemeClr val="tx1"/>
                          </a:solidFill>
                          <a:latin typeface="Arial" pitchFamily="34" charset="0"/>
                          <a:ea typeface="+mn-ea"/>
                          <a:cs typeface="Arial" pitchFamily="34" charset="0"/>
                        </a:rPr>
                        <a:t>Significant changes in estimation techniques used </a:t>
                      </a:r>
                    </a:p>
                    <a:p>
                      <a:pPr marL="285750" marR="0" lvl="3" indent="-285750" algn="l" defTabSz="914400" rtl="0" eaLnBrk="1" fontAlgn="base" latinLnBrk="0" hangingPunct="1">
                        <a:lnSpc>
                          <a:spcPct val="100000"/>
                        </a:lnSpc>
                        <a:spcBef>
                          <a:spcPts val="600"/>
                        </a:spcBef>
                        <a:spcAft>
                          <a:spcPct val="0"/>
                        </a:spcAft>
                        <a:buClr>
                          <a:srgbClr val="EF4142"/>
                        </a:buClr>
                        <a:buSzTx/>
                        <a:buFont typeface="Wingdings" panose="05000000000000000000" pitchFamily="2" charset="2"/>
                        <a:buChar char="§"/>
                        <a:tabLst/>
                        <a:defRPr/>
                      </a:pPr>
                      <a:r>
                        <a:rPr lang="en-US" sz="1600" u="none" kern="1200" baseline="0" dirty="0" smtClean="0">
                          <a:solidFill>
                            <a:schemeClr val="tx1"/>
                          </a:solidFill>
                          <a:latin typeface="Arial" pitchFamily="34" charset="0"/>
                          <a:ea typeface="+mn-ea"/>
                          <a:cs typeface="Arial" pitchFamily="34" charset="0"/>
                        </a:rPr>
                        <a:t>Policy for accounting for nonaccrual financial assets</a:t>
                      </a:r>
                    </a:p>
                    <a:p>
                      <a:pPr marL="0" lvl="3" indent="0" algn="l" defTabSz="914400" rtl="0" eaLnBrk="1" fontAlgn="base" latinLnBrk="0" hangingPunct="1">
                        <a:spcBef>
                          <a:spcPts val="600"/>
                        </a:spcBef>
                        <a:spcAft>
                          <a:spcPct val="0"/>
                        </a:spcAft>
                        <a:buClr>
                          <a:srgbClr val="EF4142"/>
                        </a:buClr>
                        <a:buFont typeface="Wingdings" panose="05000000000000000000" pitchFamily="2" charset="2"/>
                        <a:buNone/>
                      </a:pPr>
                      <a:endParaRPr lang="en-US" sz="1600" u="none" kern="1200" baseline="0" dirty="0" smtClean="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EDE"/>
                    </a:solidFill>
                  </a:tcPr>
                </a:tc>
              </a:tr>
            </a:tbl>
          </a:graphicData>
        </a:graphic>
      </p:graphicFrame>
      <p:sp>
        <p:nvSpPr>
          <p:cNvPr id="7" name="TextBox 6"/>
          <p:cNvSpPr txBox="1"/>
          <p:nvPr/>
        </p:nvSpPr>
        <p:spPr>
          <a:xfrm>
            <a:off x="236078" y="1219829"/>
            <a:ext cx="8480809" cy="430887"/>
          </a:xfrm>
          <a:prstGeom prst="rect">
            <a:avLst/>
          </a:prstGeom>
          <a:noFill/>
        </p:spPr>
        <p:txBody>
          <a:bodyPr wrap="square" rtlCol="0">
            <a:spAutoFit/>
          </a:bodyPr>
          <a:lstStyle/>
          <a:p>
            <a:r>
              <a:rPr lang="en-US" sz="2200" b="1" i="1" dirty="0" smtClean="0">
                <a:solidFill>
                  <a:srgbClr val="355F9B"/>
                </a:solidFill>
                <a:latin typeface="Candara" pitchFamily="34" charset="0"/>
                <a:ea typeface="+mj-ea"/>
                <a:cs typeface="Arial" pitchFamily="34" charset="0"/>
              </a:rPr>
              <a:t>Loans Held for Investment and Held to Maturity Securities</a:t>
            </a:r>
            <a:endParaRPr lang="en-US" sz="2200" b="1" i="1" dirty="0"/>
          </a:p>
        </p:txBody>
      </p:sp>
      <p:sp>
        <p:nvSpPr>
          <p:cNvPr id="8" name="Title 1"/>
          <p:cNvSpPr>
            <a:spLocks noGrp="1"/>
          </p:cNvSpPr>
          <p:nvPr>
            <p:ph type="title"/>
          </p:nvPr>
        </p:nvSpPr>
        <p:spPr>
          <a:xfrm>
            <a:off x="236079" y="537324"/>
            <a:ext cx="8907921" cy="895540"/>
          </a:xfrm>
        </p:spPr>
        <p:txBody>
          <a:bodyPr/>
          <a:lstStyle/>
          <a:p>
            <a:r>
              <a:rPr lang="en-US" sz="3200" dirty="0" smtClean="0"/>
              <a:t>Summary of Disclosure Requirements</a:t>
            </a:r>
            <a:endParaRPr lang="en-US" sz="3200" dirty="0"/>
          </a:p>
        </p:txBody>
      </p:sp>
    </p:spTree>
    <p:extLst>
      <p:ext uri="{BB962C8B-B14F-4D97-AF65-F5344CB8AC3E}">
        <p14:creationId xmlns:p14="http://schemas.microsoft.com/office/powerpoint/2010/main" val="2238309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160186" y="1597185"/>
          <a:ext cx="3755140" cy="4450537"/>
        </p:xfrm>
        <a:graphic>
          <a:graphicData uri="http://schemas.openxmlformats.org/drawingml/2006/table">
            <a:tbl>
              <a:tblPr/>
              <a:tblGrid>
                <a:gridCol w="2319778"/>
                <a:gridCol w="112324"/>
                <a:gridCol w="653202"/>
                <a:gridCol w="669836"/>
              </a:tblGrid>
              <a:tr h="173849">
                <a:tc>
                  <a:txBody>
                    <a:bodyPr/>
                    <a:lstStyle/>
                    <a:p>
                      <a:pPr algn="ctr" fontAlgn="b"/>
                      <a:endParaRPr lang="en-US" sz="900" b="0" i="0" u="none" strike="noStrike" dirty="0">
                        <a:solidFill>
                          <a:srgbClr val="000000"/>
                        </a:solidFill>
                        <a:effectLst/>
                        <a:latin typeface="Arial" panose="020B0604020202020204" pitchFamily="34" charset="0"/>
                      </a:endParaRPr>
                    </a:p>
                  </a:txBody>
                  <a:tcPr marL="8692" marR="8692" marT="8692"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w="12700" cap="flat" cmpd="sng" algn="ctr">
                      <a:solidFill>
                        <a:schemeClr val="tx1"/>
                      </a:solidFill>
                      <a:prstDash val="solid"/>
                      <a:round/>
                      <a:headEnd type="none" w="med" len="med"/>
                      <a:tailEnd type="none" w="med" len="med"/>
                    </a:lnT>
                    <a:lnB>
                      <a:noFill/>
                    </a:lnB>
                  </a:tcPr>
                </a:tc>
                <a:tc gridSpan="2">
                  <a:txBody>
                    <a:bodyPr/>
                    <a:lstStyle/>
                    <a:p>
                      <a:pPr algn="ctr" fontAlgn="b"/>
                      <a:r>
                        <a:rPr lang="en-US" sz="900" b="1" i="0" u="none" strike="noStrike" dirty="0">
                          <a:solidFill>
                            <a:srgbClr val="000000"/>
                          </a:solidFill>
                          <a:effectLst/>
                          <a:latin typeface="Arial" panose="020B0604020202020204" pitchFamily="34" charset="0"/>
                        </a:rPr>
                        <a:t>C&amp;I</a:t>
                      </a:r>
                    </a:p>
                  </a:txBody>
                  <a:tcPr marL="8692" marR="8692" marT="8692"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339006">
                <a:tc>
                  <a:txBody>
                    <a:bodyPr/>
                    <a:lstStyle/>
                    <a:p>
                      <a:pPr algn="l" fontAlgn="b"/>
                      <a:r>
                        <a:rPr lang="en-US" sz="900" b="0" i="0" u="none" strike="noStrike" dirty="0">
                          <a:solidFill>
                            <a:srgbClr val="000000"/>
                          </a:solidFill>
                          <a:effectLst/>
                          <a:latin typeface="Arial" panose="020B0604020202020204" pitchFamily="34" charset="0"/>
                        </a:rPr>
                        <a:t>As of or for the year ended December 31,</a:t>
                      </a:r>
                    </a:p>
                  </a:txBody>
                  <a:tcPr marL="8692" marR="8692" marT="8692" marB="0" anchor="b">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8692" marR="8692" marT="86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rPr>
                        <a:t>2014</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rPr>
                        <a:t>2013</a:t>
                      </a:r>
                    </a:p>
                  </a:txBody>
                  <a:tcPr marL="8692" marR="8692" marT="869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849">
                <a:tc>
                  <a:txBody>
                    <a:bodyPr/>
                    <a:lstStyle/>
                    <a:p>
                      <a:pPr algn="l" fontAlgn="b"/>
                      <a:r>
                        <a:rPr lang="en-US" sz="900" b="1" i="0" u="none" strike="noStrike" dirty="0">
                          <a:solidFill>
                            <a:srgbClr val="000000"/>
                          </a:solidFill>
                          <a:effectLst/>
                          <a:latin typeface="Arial" panose="020B0604020202020204" pitchFamily="34" charset="0"/>
                        </a:rPr>
                        <a:t>Loans by risk rating</a:t>
                      </a:r>
                    </a:p>
                  </a:txBody>
                  <a:tcPr marL="8692" marR="8692" marT="8692"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endParaRPr lang="en-US" sz="900" b="1" i="0" u="none" strike="noStrike" dirty="0">
                        <a:solidFill>
                          <a:srgbClr val="000000"/>
                        </a:solidFill>
                        <a:effectLst/>
                        <a:latin typeface="Arial" panose="020B0604020202020204" pitchFamily="34" charset="0"/>
                      </a:endParaRPr>
                    </a:p>
                  </a:txBody>
                  <a:tcPr marL="8692" marR="8692" marT="8692" marB="0" anchor="b">
                    <a:lnL>
                      <a:noFill/>
                    </a:lnL>
                    <a:lnR>
                      <a:noFill/>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r>
              <a:tr h="173849">
                <a:tc>
                  <a:txBody>
                    <a:bodyPr/>
                    <a:lstStyle/>
                    <a:p>
                      <a:pPr lvl="0" algn="l" fontAlgn="b"/>
                      <a:r>
                        <a:rPr lang="en-US" sz="900" b="0" i="0" u="none" strike="noStrike" dirty="0" smtClean="0">
                          <a:solidFill>
                            <a:srgbClr val="000000"/>
                          </a:solidFill>
                          <a:effectLst/>
                          <a:latin typeface="Arial" panose="020B0604020202020204" pitchFamily="34" charset="0"/>
                        </a:rPr>
                        <a:t>  1 – 2 internal grade</a:t>
                      </a:r>
                      <a:endParaRPr lang="en-US" sz="900" b="0" i="0" u="none" strike="noStrike" dirty="0">
                        <a:solidFill>
                          <a:srgbClr val="000000"/>
                        </a:solidFill>
                        <a:effectLst/>
                        <a:latin typeface="Arial" panose="020B0604020202020204" pitchFamily="34" charset="0"/>
                      </a:endParaRPr>
                    </a:p>
                  </a:txBody>
                  <a:tcPr marL="8692" marR="8692" marT="8692"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a:t>
                      </a:r>
                      <a:r>
                        <a:rPr lang="en-US" sz="900" b="0" i="0" u="none" strike="noStrike" dirty="0" smtClean="0">
                          <a:solidFill>
                            <a:srgbClr val="000000"/>
                          </a:solidFill>
                          <a:effectLst/>
                          <a:latin typeface="Arial" panose="020B0604020202020204" pitchFamily="34" charset="0"/>
                        </a:rPr>
                        <a:t>49,713 </a:t>
                      </a:r>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a:t>
                      </a:r>
                      <a:r>
                        <a:rPr lang="en-US" sz="900" b="0" i="0" u="none" strike="noStrike" dirty="0" smtClean="0">
                          <a:solidFill>
                            <a:srgbClr val="000000"/>
                          </a:solidFill>
                          <a:effectLst/>
                          <a:latin typeface="Arial" panose="020B0604020202020204" pitchFamily="34" charset="0"/>
                        </a:rPr>
                        <a:t>56,819 </a:t>
                      </a:r>
                      <a:endParaRPr lang="en-US" sz="900" b="0" i="0" u="none" strike="noStrike" dirty="0">
                        <a:solidFill>
                          <a:srgbClr val="000000"/>
                        </a:solidFill>
                        <a:effectLst/>
                        <a:latin typeface="Arial" panose="020B0604020202020204" pitchFamily="34" charset="0"/>
                      </a:endParaRPr>
                    </a:p>
                  </a:txBody>
                  <a:tcPr marL="8692" marR="8692" marT="8692"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3849">
                <a:tc>
                  <a:txBody>
                    <a:bodyPr/>
                    <a:lstStyle/>
                    <a:p>
                      <a:pPr lvl="0" algn="l" fontAlgn="b"/>
                      <a:r>
                        <a:rPr lang="en-US" sz="900" b="0" i="0" u="none" strike="noStrike" dirty="0" smtClean="0">
                          <a:solidFill>
                            <a:srgbClr val="000000"/>
                          </a:solidFill>
                          <a:effectLst/>
                          <a:latin typeface="Arial" panose="020B0604020202020204" pitchFamily="34" charset="0"/>
                        </a:rPr>
                        <a:t>  3</a:t>
                      </a:r>
                      <a:r>
                        <a:rPr lang="en-US" sz="900" b="0" i="0" u="none" strike="noStrike" baseline="0" dirty="0" smtClean="0">
                          <a:solidFill>
                            <a:srgbClr val="000000"/>
                          </a:solidFill>
                          <a:effectLst/>
                          <a:latin typeface="Arial" panose="020B0604020202020204" pitchFamily="34" charset="0"/>
                        </a:rPr>
                        <a:t> – 4 internal grade</a:t>
                      </a:r>
                      <a:endParaRPr lang="en-US" sz="900" b="0" i="0" u="none" strike="noStrike" dirty="0">
                        <a:solidFill>
                          <a:srgbClr val="000000"/>
                        </a:solidFill>
                        <a:effectLst/>
                        <a:latin typeface="Arial" panose="020B0604020202020204" pitchFamily="34" charset="0"/>
                      </a:endParaRPr>
                    </a:p>
                  </a:txBody>
                  <a:tcPr marL="8692" marR="8692" marT="8692"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smtClean="0">
                          <a:solidFill>
                            <a:srgbClr val="000000"/>
                          </a:solidFill>
                          <a:effectLst/>
                          <a:latin typeface="Arial" panose="020B0604020202020204" pitchFamily="34" charset="0"/>
                        </a:rPr>
                        <a:t>     32,</a:t>
                      </a:r>
                      <a:r>
                        <a:rPr lang="en-US" sz="900" b="0" i="0" u="none" strike="noStrike" baseline="0" dirty="0" smtClean="0">
                          <a:solidFill>
                            <a:srgbClr val="000000"/>
                          </a:solidFill>
                          <a:effectLst/>
                          <a:latin typeface="Arial" panose="020B0604020202020204" pitchFamily="34" charset="0"/>
                        </a:rPr>
                        <a:t>417</a:t>
                      </a:r>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smtClean="0">
                          <a:solidFill>
                            <a:srgbClr val="000000"/>
                          </a:solidFill>
                          <a:effectLst/>
                          <a:latin typeface="Arial" panose="020B0604020202020204" pitchFamily="34" charset="0"/>
                        </a:rPr>
                        <a:t>       38,751 </a:t>
                      </a:r>
                      <a:endParaRPr lang="en-US" sz="900" b="0" i="0" u="none" strike="noStrike" dirty="0">
                        <a:solidFill>
                          <a:srgbClr val="000000"/>
                        </a:solidFill>
                        <a:effectLst/>
                        <a:latin typeface="Arial" panose="020B0604020202020204" pitchFamily="34" charset="0"/>
                      </a:endParaRPr>
                    </a:p>
                  </a:txBody>
                  <a:tcPr marL="8692" marR="8692" marT="8692"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3849">
                <a:tc>
                  <a:txBody>
                    <a:bodyPr/>
                    <a:lstStyle/>
                    <a:p>
                      <a:pPr marL="0" lvl="0" algn="l" defTabSz="914400" rtl="0" eaLnBrk="1" fontAlgn="b" latinLnBrk="0" hangingPunct="1"/>
                      <a:r>
                        <a:rPr lang="en-US" sz="900" b="0" i="0" u="none" strike="noStrike" kern="1200" dirty="0" smtClean="0">
                          <a:solidFill>
                            <a:srgbClr val="000000"/>
                          </a:solidFill>
                          <a:effectLst/>
                          <a:latin typeface="Arial" panose="020B0604020202020204" pitchFamily="34" charset="0"/>
                          <a:ea typeface="+mn-ea"/>
                          <a:cs typeface="+mn-cs"/>
                        </a:rPr>
                        <a:t>5 internal grade</a:t>
                      </a:r>
                      <a:endParaRPr lang="en-US" sz="900" b="0" i="0" u="none" strike="noStrike" kern="1200" dirty="0">
                        <a:solidFill>
                          <a:srgbClr val="000000"/>
                        </a:solidFill>
                        <a:effectLst/>
                        <a:latin typeface="Arial" panose="020B0604020202020204" pitchFamily="34" charset="0"/>
                        <a:ea typeface="+mn-ea"/>
                        <a:cs typeface="+mn-cs"/>
                      </a:endParaRPr>
                    </a:p>
                  </a:txBody>
                  <a:tcPr marL="78232" marR="8692" marT="8692"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7823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a:t>
                      </a:r>
                      <a:r>
                        <a:rPr lang="en-US" sz="900" b="0" i="0" u="none" strike="noStrike" dirty="0" smtClean="0">
                          <a:solidFill>
                            <a:srgbClr val="000000"/>
                          </a:solidFill>
                          <a:effectLst/>
                          <a:latin typeface="Arial" panose="020B0604020202020204" pitchFamily="34" charset="0"/>
                        </a:rPr>
                        <a:t>19,037 </a:t>
                      </a:r>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a:t>
                      </a:r>
                      <a:r>
                        <a:rPr lang="en-US" sz="900" b="0" i="0" u="none" strike="noStrike" dirty="0" smtClean="0">
                          <a:solidFill>
                            <a:srgbClr val="000000"/>
                          </a:solidFill>
                          <a:effectLst/>
                          <a:latin typeface="Arial" panose="020B0604020202020204" pitchFamily="34" charset="0"/>
                        </a:rPr>
                        <a:t>10,951 </a:t>
                      </a:r>
                      <a:endParaRPr lang="en-US" sz="900" b="0" i="0" u="none" strike="noStrike" dirty="0">
                        <a:solidFill>
                          <a:srgbClr val="000000"/>
                        </a:solidFill>
                        <a:effectLst/>
                        <a:latin typeface="Arial" panose="020B0604020202020204" pitchFamily="34" charset="0"/>
                      </a:endParaRPr>
                    </a:p>
                  </a:txBody>
                  <a:tcPr marL="8692" marR="8692" marT="8692"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3849">
                <a:tc>
                  <a:txBody>
                    <a:bodyPr/>
                    <a:lstStyle/>
                    <a:p>
                      <a:pPr marL="0" lvl="0" algn="l" defTabSz="914400" rtl="0" eaLnBrk="1" fontAlgn="b" latinLnBrk="0" hangingPunct="1"/>
                      <a:r>
                        <a:rPr lang="en-US" sz="900" b="0" i="0" u="none" strike="noStrike" kern="1200" dirty="0" smtClean="0">
                          <a:solidFill>
                            <a:srgbClr val="000000"/>
                          </a:solidFill>
                          <a:effectLst/>
                          <a:latin typeface="Arial" panose="020B0604020202020204" pitchFamily="34" charset="0"/>
                          <a:ea typeface="+mn-ea"/>
                          <a:cs typeface="+mn-cs"/>
                        </a:rPr>
                        <a:t>6 internal grade</a:t>
                      </a:r>
                      <a:endParaRPr lang="en-US" sz="900" b="0" i="0" u="none" strike="noStrike" kern="1200" dirty="0">
                        <a:solidFill>
                          <a:srgbClr val="000000"/>
                        </a:solidFill>
                        <a:effectLst/>
                        <a:latin typeface="Arial" panose="020B0604020202020204" pitchFamily="34" charset="0"/>
                        <a:ea typeface="+mn-ea"/>
                        <a:cs typeface="+mn-cs"/>
                      </a:endParaRPr>
                    </a:p>
                  </a:txBody>
                  <a:tcPr marL="78232" marR="8692" marT="8692"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7823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a:t>
                      </a:r>
                      <a:r>
                        <a:rPr lang="en-US" sz="900" b="0" i="0" u="none" strike="noStrike" baseline="0" dirty="0" smtClean="0">
                          <a:solidFill>
                            <a:srgbClr val="000000"/>
                          </a:solidFill>
                          <a:effectLst/>
                          <a:latin typeface="Arial" panose="020B0604020202020204" pitchFamily="34" charset="0"/>
                        </a:rPr>
                        <a:t> 2,385</a:t>
                      </a:r>
                      <a:r>
                        <a:rPr lang="en-US" sz="900" b="0" i="0" u="none" strike="noStrike" dirty="0" smtClean="0">
                          <a:solidFill>
                            <a:srgbClr val="000000"/>
                          </a:solidFill>
                          <a:effectLst/>
                          <a:latin typeface="Arial" panose="020B0604020202020204" pitchFamily="34" charset="0"/>
                        </a:rPr>
                        <a:t> </a:t>
                      </a:r>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a:t>
                      </a:r>
                      <a:r>
                        <a:rPr lang="en-US" sz="900" b="0" i="0" u="none" strike="noStrike" dirty="0" smtClean="0">
                          <a:solidFill>
                            <a:srgbClr val="000000"/>
                          </a:solidFill>
                          <a:effectLst/>
                          <a:latin typeface="Arial" panose="020B0604020202020204" pitchFamily="34" charset="0"/>
                        </a:rPr>
                        <a:t>2,636 </a:t>
                      </a:r>
                      <a:endParaRPr lang="en-US" sz="900" b="0" i="0" u="none" strike="noStrike" dirty="0">
                        <a:solidFill>
                          <a:srgbClr val="000000"/>
                        </a:solidFill>
                        <a:effectLst/>
                        <a:latin typeface="Arial" panose="020B0604020202020204" pitchFamily="34" charset="0"/>
                      </a:endParaRPr>
                    </a:p>
                  </a:txBody>
                  <a:tcPr marL="8692" marR="8692" marT="8692"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3849">
                <a:tc>
                  <a:txBody>
                    <a:bodyPr/>
                    <a:lstStyle/>
                    <a:p>
                      <a:pPr marL="0" lvl="0" algn="l" defTabSz="914400" rtl="0" eaLnBrk="1" fontAlgn="b" latinLnBrk="0" hangingPunct="1"/>
                      <a:r>
                        <a:rPr lang="en-US" sz="900" b="0" i="0" u="none" strike="noStrike" kern="1200" dirty="0" smtClean="0">
                          <a:solidFill>
                            <a:srgbClr val="000000"/>
                          </a:solidFill>
                          <a:effectLst/>
                          <a:latin typeface="Arial" panose="020B0604020202020204" pitchFamily="34" charset="0"/>
                          <a:ea typeface="+mn-ea"/>
                          <a:cs typeface="+mn-cs"/>
                        </a:rPr>
                        <a:t>7 – 8 internal grade</a:t>
                      </a:r>
                      <a:endParaRPr lang="en-US" sz="900" b="0" i="0" u="none" strike="noStrike" kern="1200" dirty="0">
                        <a:solidFill>
                          <a:srgbClr val="000000"/>
                        </a:solidFill>
                        <a:effectLst/>
                        <a:latin typeface="Arial" panose="020B0604020202020204" pitchFamily="34" charset="0"/>
                        <a:ea typeface="+mn-ea"/>
                        <a:cs typeface="+mn-cs"/>
                      </a:endParaRPr>
                    </a:p>
                  </a:txBody>
                  <a:tcPr marL="78232" marR="8692" marT="8692"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78232" marR="8692" marT="869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a:t>
                      </a:r>
                      <a:r>
                        <a:rPr lang="en-US" sz="900" b="0" i="0" u="none" strike="noStrike" baseline="0" dirty="0" smtClean="0">
                          <a:solidFill>
                            <a:srgbClr val="000000"/>
                          </a:solidFill>
                          <a:effectLst/>
                          <a:latin typeface="Arial" panose="020B0604020202020204" pitchFamily="34" charset="0"/>
                        </a:rPr>
                        <a:t> 294</a:t>
                      </a:r>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a:t>
                      </a:r>
                      <a:r>
                        <a:rPr lang="en-US" sz="900" b="0" i="0" u="none" strike="noStrike" baseline="0" dirty="0" smtClean="0">
                          <a:solidFill>
                            <a:srgbClr val="000000"/>
                          </a:solidFill>
                          <a:effectLst/>
                          <a:latin typeface="Arial" panose="020B0604020202020204" pitchFamily="34" charset="0"/>
                        </a:rPr>
                        <a:t> 708</a:t>
                      </a:r>
                      <a:endParaRPr lang="en-US" sz="900" b="0" i="0" u="none" strike="noStrike" dirty="0">
                        <a:solidFill>
                          <a:srgbClr val="000000"/>
                        </a:solidFill>
                        <a:effectLst/>
                        <a:latin typeface="Arial" panose="020B0604020202020204" pitchFamily="34" charset="0"/>
                      </a:endParaRPr>
                    </a:p>
                  </a:txBody>
                  <a:tcPr marL="8692" marR="8692" marT="8692"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82542">
                <a:tc>
                  <a:txBody>
                    <a:bodyPr/>
                    <a:lstStyle/>
                    <a:p>
                      <a:pPr algn="l" fontAlgn="b"/>
                      <a:r>
                        <a:rPr lang="en-US" sz="900" b="1" i="0" u="none" strike="noStrike" dirty="0">
                          <a:solidFill>
                            <a:srgbClr val="000000"/>
                          </a:solidFill>
                          <a:effectLst/>
                          <a:latin typeface="Arial" panose="020B0604020202020204" pitchFamily="34" charset="0"/>
                        </a:rPr>
                        <a:t>Total retained loans</a:t>
                      </a:r>
                    </a:p>
                  </a:txBody>
                  <a:tcPr marL="8692" marR="8692" marT="8692"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$103,846 </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  109,865 </a:t>
                      </a:r>
                    </a:p>
                  </a:txBody>
                  <a:tcPr marL="8692" marR="8692" marT="869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849">
                <a:tc>
                  <a:txBody>
                    <a:bodyPr/>
                    <a:lstStyle/>
                    <a:p>
                      <a:pPr algn="l" fontAlgn="b"/>
                      <a:r>
                        <a:rPr lang="en-US" sz="900" b="0" i="0" u="none" strike="noStrike" dirty="0">
                          <a:solidFill>
                            <a:srgbClr val="000000"/>
                          </a:solidFill>
                          <a:effectLst/>
                          <a:latin typeface="Arial" panose="020B0604020202020204" pitchFamily="34" charset="0"/>
                        </a:rPr>
                        <a:t>% of total criticized to total retained loans</a:t>
                      </a:r>
                    </a:p>
                  </a:txBody>
                  <a:tcPr marL="8692" marR="8692" marT="8692"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2.58%</a:t>
                      </a:r>
                    </a:p>
                  </a:txBody>
                  <a:tcPr marL="8692" marR="8692" marT="8692"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3.04%</a:t>
                      </a:r>
                    </a:p>
                  </a:txBody>
                  <a:tcPr marL="8692" marR="8692" marT="8692"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173849">
                <a:tc>
                  <a:txBody>
                    <a:bodyPr/>
                    <a:lstStyle/>
                    <a:p>
                      <a:pPr algn="l" fontAlgn="b"/>
                      <a:r>
                        <a:rPr lang="en-US" sz="900" b="0" i="0" u="none" strike="noStrike" dirty="0">
                          <a:solidFill>
                            <a:srgbClr val="000000"/>
                          </a:solidFill>
                          <a:effectLst/>
                          <a:latin typeface="Arial" panose="020B0604020202020204" pitchFamily="34" charset="0"/>
                        </a:rPr>
                        <a:t>% of nonaccrual loans total retained loans</a:t>
                      </a:r>
                    </a:p>
                  </a:txBody>
                  <a:tcPr marL="8692" marR="8692" marT="8692"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0.28%</a:t>
                      </a:r>
                    </a:p>
                  </a:txBody>
                  <a:tcPr marL="8692" marR="8692" marT="8692" marB="0" anchor="b">
                    <a:lnL>
                      <a:noFill/>
                    </a:lnL>
                    <a:lnR>
                      <a:noFill/>
                    </a:lnR>
                    <a:lnT>
                      <a:noFill/>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0.64%</a:t>
                      </a:r>
                    </a:p>
                  </a:txBody>
                  <a:tcPr marL="8692" marR="8692" marT="8692"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3849">
                <a:tc>
                  <a:txBody>
                    <a:bodyPr/>
                    <a:lstStyle/>
                    <a:p>
                      <a:pPr algn="l" fontAlgn="b"/>
                      <a:r>
                        <a:rPr lang="en-US" sz="900" b="1" i="0" u="none" strike="noStrike" dirty="0">
                          <a:solidFill>
                            <a:srgbClr val="000000"/>
                          </a:solidFill>
                          <a:effectLst/>
                          <a:latin typeface="Arial" panose="020B0604020202020204" pitchFamily="34" charset="0"/>
                        </a:rPr>
                        <a:t>Loans by geographic distribution</a:t>
                      </a:r>
                    </a:p>
                  </a:txBody>
                  <a:tcPr marL="8692" marR="8692" marT="8692" marB="0" anchor="b">
                    <a:lnL w="12700" cap="flat" cmpd="sng" algn="ctr">
                      <a:solidFill>
                        <a:schemeClr val="tx1"/>
                      </a:solidFill>
                      <a:prstDash val="solid"/>
                      <a:round/>
                      <a:headEnd type="none" w="med" len="med"/>
                      <a:tailEnd type="none" w="med" len="med"/>
                    </a:lnL>
                    <a:lnR>
                      <a:noFill/>
                    </a:lnR>
                    <a:lnT>
                      <a:noFill/>
                    </a:lnT>
                    <a:lnB>
                      <a:noFill/>
                    </a:lnB>
                    <a:solidFill>
                      <a:schemeClr val="accent1">
                        <a:lumMod val="40000"/>
                        <a:lumOff val="60000"/>
                      </a:schemeClr>
                    </a:solidFill>
                  </a:tcPr>
                </a:tc>
                <a:tc>
                  <a:txBody>
                    <a:bodyPr/>
                    <a:lstStyle/>
                    <a:p>
                      <a:pPr algn="l" fontAlgn="b"/>
                      <a:endParaRPr lang="en-US" sz="900" b="1"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w="12700" cap="flat" cmpd="sng" algn="ctr">
                      <a:solidFill>
                        <a:schemeClr val="tx1"/>
                      </a:solidFill>
                      <a:prstDash val="solid"/>
                      <a:round/>
                      <a:headEnd type="none" w="med" len="med"/>
                      <a:tailEnd type="none" w="med" len="med"/>
                    </a:lnR>
                    <a:lnT>
                      <a:noFill/>
                    </a:lnT>
                    <a:lnB>
                      <a:noFill/>
                    </a:lnB>
                    <a:solidFill>
                      <a:schemeClr val="accent1">
                        <a:lumMod val="40000"/>
                        <a:lumOff val="60000"/>
                      </a:schemeClr>
                    </a:solidFill>
                  </a:tcPr>
                </a:tc>
              </a:tr>
              <a:tr h="173849">
                <a:tc>
                  <a:txBody>
                    <a:bodyPr/>
                    <a:lstStyle/>
                    <a:p>
                      <a:pPr algn="l" fontAlgn="b"/>
                      <a:r>
                        <a:rPr lang="en-US" sz="900" b="0" i="0" u="none" strike="noStrike" dirty="0">
                          <a:solidFill>
                            <a:srgbClr val="000000"/>
                          </a:solidFill>
                          <a:effectLst/>
                          <a:latin typeface="Arial" panose="020B0604020202020204" pitchFamily="34" charset="0"/>
                        </a:rPr>
                        <a:t>Total non-U.S.</a:t>
                      </a:r>
                    </a:p>
                  </a:txBody>
                  <a:tcPr marL="8692" marR="8692" marT="8692"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34,440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35,494 </a:t>
                      </a:r>
                    </a:p>
                  </a:txBody>
                  <a:tcPr marL="8692" marR="8692" marT="8692"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3849">
                <a:tc>
                  <a:txBody>
                    <a:bodyPr/>
                    <a:lstStyle/>
                    <a:p>
                      <a:pPr algn="l" fontAlgn="b"/>
                      <a:r>
                        <a:rPr lang="en-US" sz="900" b="0" i="0" u="none" strike="noStrike" dirty="0">
                          <a:solidFill>
                            <a:srgbClr val="000000"/>
                          </a:solidFill>
                          <a:effectLst/>
                          <a:latin typeface="Arial" panose="020B0604020202020204" pitchFamily="34" charset="0"/>
                        </a:rPr>
                        <a:t>Total U.S.</a:t>
                      </a:r>
                    </a:p>
                  </a:txBody>
                  <a:tcPr marL="8692" marR="8692" marT="8692"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69,406 </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74,371 </a:t>
                      </a:r>
                    </a:p>
                  </a:txBody>
                  <a:tcPr marL="8692" marR="8692" marT="8692"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82542">
                <a:tc>
                  <a:txBody>
                    <a:bodyPr/>
                    <a:lstStyle/>
                    <a:p>
                      <a:pPr algn="l" fontAlgn="b"/>
                      <a:r>
                        <a:rPr lang="en-US" sz="900" b="1" i="0" u="none" strike="noStrike" dirty="0">
                          <a:solidFill>
                            <a:srgbClr val="000000"/>
                          </a:solidFill>
                          <a:effectLst/>
                          <a:latin typeface="Arial" panose="020B0604020202020204" pitchFamily="34" charset="0"/>
                        </a:rPr>
                        <a:t>Total retained loans</a:t>
                      </a:r>
                    </a:p>
                  </a:txBody>
                  <a:tcPr marL="8692" marR="8692" marT="8692"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$103,846 </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  109,865 </a:t>
                      </a:r>
                    </a:p>
                  </a:txBody>
                  <a:tcPr marL="8692" marR="8692" marT="869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849">
                <a:tc>
                  <a:txBody>
                    <a:bodyPr/>
                    <a:lstStyle/>
                    <a:p>
                      <a:pPr algn="l" fontAlgn="b"/>
                      <a:r>
                        <a:rPr lang="en-US" sz="900" b="0" i="0" u="none" strike="noStrike" dirty="0">
                          <a:solidFill>
                            <a:srgbClr val="000000"/>
                          </a:solidFill>
                          <a:effectLst/>
                          <a:latin typeface="Arial" panose="020B0604020202020204" pitchFamily="34" charset="0"/>
                        </a:rPr>
                        <a:t>Net charge-offs / (recoveries)</a:t>
                      </a:r>
                    </a:p>
                  </a:txBody>
                  <a:tcPr marL="8692" marR="8692" marT="8692"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99 </a:t>
                      </a:r>
                    </a:p>
                  </a:txBody>
                  <a:tcPr marL="8692" marR="8692" marT="8692"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(212)</a:t>
                      </a:r>
                    </a:p>
                  </a:txBody>
                  <a:tcPr marL="8692" marR="8692" marT="8692"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304236">
                <a:tc>
                  <a:txBody>
                    <a:bodyPr/>
                    <a:lstStyle/>
                    <a:p>
                      <a:pPr algn="l" fontAlgn="b"/>
                      <a:r>
                        <a:rPr lang="en-US" sz="900" b="0" i="0" u="none" strike="noStrike" dirty="0">
                          <a:solidFill>
                            <a:srgbClr val="000000"/>
                          </a:solidFill>
                          <a:effectLst/>
                          <a:latin typeface="Arial" panose="020B0604020202020204" pitchFamily="34" charset="0"/>
                        </a:rPr>
                        <a:t>% of net charge-offs / (recoveries) to end-of-period retained loans</a:t>
                      </a:r>
                    </a:p>
                  </a:txBody>
                  <a:tcPr marL="8692" marR="8692" marT="8692"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0.10%</a:t>
                      </a:r>
                    </a:p>
                  </a:txBody>
                  <a:tcPr marL="8692" marR="8692" marT="8692" marB="0" anchor="b">
                    <a:lnL>
                      <a:noFill/>
                    </a:lnL>
                    <a:lnR>
                      <a:noFill/>
                    </a:lnR>
                    <a:lnT>
                      <a:noFill/>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-0.19%</a:t>
                      </a:r>
                    </a:p>
                  </a:txBody>
                  <a:tcPr marL="8692" marR="8692" marT="8692"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3849">
                <a:tc>
                  <a:txBody>
                    <a:bodyPr/>
                    <a:lstStyle/>
                    <a:p>
                      <a:pPr algn="l" fontAlgn="b"/>
                      <a:r>
                        <a:rPr lang="en-US" sz="900" b="1" i="0" u="none" strike="noStrike" dirty="0">
                          <a:solidFill>
                            <a:srgbClr val="000000"/>
                          </a:solidFill>
                          <a:effectLst/>
                          <a:latin typeface="Arial" panose="020B0604020202020204" pitchFamily="34" charset="0"/>
                        </a:rPr>
                        <a:t>Loan delinquency </a:t>
                      </a:r>
                    </a:p>
                  </a:txBody>
                  <a:tcPr marL="8692" marR="8692" marT="8692" marB="0" anchor="b">
                    <a:lnL w="12700" cap="flat" cmpd="sng" algn="ctr">
                      <a:solidFill>
                        <a:schemeClr val="tx1"/>
                      </a:solidFill>
                      <a:prstDash val="solid"/>
                      <a:round/>
                      <a:headEnd type="none" w="med" len="med"/>
                      <a:tailEnd type="none" w="med" len="med"/>
                    </a:lnL>
                    <a:lnR>
                      <a:noFill/>
                    </a:lnR>
                    <a:lnT>
                      <a:noFill/>
                    </a:lnT>
                    <a:lnB>
                      <a:noFill/>
                    </a:lnB>
                    <a:solidFill>
                      <a:schemeClr val="accent1">
                        <a:lumMod val="40000"/>
                        <a:lumOff val="60000"/>
                      </a:schemeClr>
                    </a:solidFill>
                  </a:tcPr>
                </a:tc>
                <a:tc>
                  <a:txBody>
                    <a:bodyPr/>
                    <a:lstStyle/>
                    <a:p>
                      <a:pPr algn="l" fontAlgn="b"/>
                      <a:endParaRPr lang="en-US" sz="900" b="1"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w="12700" cap="flat" cmpd="sng" algn="ctr">
                      <a:solidFill>
                        <a:schemeClr val="tx1"/>
                      </a:solidFill>
                      <a:prstDash val="solid"/>
                      <a:round/>
                      <a:headEnd type="none" w="med" len="med"/>
                      <a:tailEnd type="none" w="med" len="med"/>
                    </a:lnR>
                    <a:lnT>
                      <a:noFill/>
                    </a:lnT>
                    <a:lnB>
                      <a:noFill/>
                    </a:lnB>
                    <a:solidFill>
                      <a:schemeClr val="accent1">
                        <a:lumMod val="40000"/>
                        <a:lumOff val="60000"/>
                      </a:schemeClr>
                    </a:solidFill>
                  </a:tcPr>
                </a:tc>
              </a:tr>
              <a:tr h="304236">
                <a:tc>
                  <a:txBody>
                    <a:bodyPr/>
                    <a:lstStyle/>
                    <a:p>
                      <a:pPr algn="l" fontAlgn="b"/>
                      <a:r>
                        <a:rPr lang="en-US" sz="900" b="0" i="0" u="none" strike="noStrike" dirty="0">
                          <a:solidFill>
                            <a:srgbClr val="000000"/>
                          </a:solidFill>
                          <a:effectLst/>
                          <a:latin typeface="Arial" panose="020B0604020202020204" pitchFamily="34" charset="0"/>
                        </a:rPr>
                        <a:t>Current and less than 30 days past due  and still accruing</a:t>
                      </a:r>
                    </a:p>
                  </a:txBody>
                  <a:tcPr marL="8692" marR="8692" marT="8692"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$103,357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109,019 </a:t>
                      </a:r>
                    </a:p>
                  </a:txBody>
                  <a:tcPr marL="8692" marR="8692" marT="8692"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3849">
                <a:tc>
                  <a:txBody>
                    <a:bodyPr/>
                    <a:lstStyle/>
                    <a:p>
                      <a:pPr algn="l" fontAlgn="b"/>
                      <a:r>
                        <a:rPr lang="en-US" sz="900" b="0" i="0" u="none" strike="noStrike" dirty="0">
                          <a:solidFill>
                            <a:srgbClr val="000000"/>
                          </a:solidFill>
                          <a:effectLst/>
                          <a:latin typeface="Arial" panose="020B0604020202020204" pitchFamily="34" charset="0"/>
                        </a:rPr>
                        <a:t>30-89 days past due and still accruing</a:t>
                      </a:r>
                    </a:p>
                  </a:txBody>
                  <a:tcPr marL="8692" marR="8692" marT="8692"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181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119 </a:t>
                      </a:r>
                    </a:p>
                  </a:txBody>
                  <a:tcPr marL="8692" marR="8692" marT="8692"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3849">
                <a:tc>
                  <a:txBody>
                    <a:bodyPr/>
                    <a:lstStyle/>
                    <a:p>
                      <a:pPr algn="l" fontAlgn="b"/>
                      <a:r>
                        <a:rPr lang="en-US" sz="900" b="0" i="0" u="none" strike="noStrike" dirty="0">
                          <a:solidFill>
                            <a:srgbClr val="000000"/>
                          </a:solidFill>
                          <a:effectLst/>
                          <a:latin typeface="Arial" panose="020B0604020202020204" pitchFamily="34" charset="0"/>
                        </a:rPr>
                        <a:t>90 or more days past due and still accruing</a:t>
                      </a:r>
                    </a:p>
                  </a:txBody>
                  <a:tcPr marL="8692" marR="8692" marT="8692"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14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19 </a:t>
                      </a:r>
                    </a:p>
                  </a:txBody>
                  <a:tcPr marL="8692" marR="8692" marT="8692"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3849">
                <a:tc>
                  <a:txBody>
                    <a:bodyPr/>
                    <a:lstStyle/>
                    <a:p>
                      <a:pPr algn="l" fontAlgn="b"/>
                      <a:r>
                        <a:rPr lang="en-US" sz="900" b="0" i="0" u="none" strike="noStrike" dirty="0">
                          <a:solidFill>
                            <a:srgbClr val="000000"/>
                          </a:solidFill>
                          <a:effectLst/>
                          <a:latin typeface="Arial" panose="020B0604020202020204" pitchFamily="34" charset="0"/>
                        </a:rPr>
                        <a:t>Criticized nonaccrual</a:t>
                      </a:r>
                    </a:p>
                  </a:txBody>
                  <a:tcPr marL="8692" marR="8692" marT="8692"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294 </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708 </a:t>
                      </a:r>
                    </a:p>
                  </a:txBody>
                  <a:tcPr marL="8692" marR="8692" marT="8692"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82542">
                <a:tc>
                  <a:txBody>
                    <a:bodyPr/>
                    <a:lstStyle/>
                    <a:p>
                      <a:pPr algn="l" fontAlgn="b"/>
                      <a:r>
                        <a:rPr lang="en-US" sz="900" b="1" i="0" u="none" strike="noStrike" dirty="0">
                          <a:solidFill>
                            <a:srgbClr val="000000"/>
                          </a:solidFill>
                          <a:effectLst/>
                          <a:latin typeface="Arial" panose="020B0604020202020204" pitchFamily="34" charset="0"/>
                        </a:rPr>
                        <a:t>Total retained loans</a:t>
                      </a:r>
                    </a:p>
                  </a:txBody>
                  <a:tcPr marL="8692" marR="8692" marT="8692"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$103,846 </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  109,865 </a:t>
                      </a:r>
                    </a:p>
                  </a:txBody>
                  <a:tcPr marL="8692" marR="8692" marT="869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Title 1"/>
          <p:cNvSpPr>
            <a:spLocks noGrp="1"/>
          </p:cNvSpPr>
          <p:nvPr>
            <p:ph type="title"/>
          </p:nvPr>
        </p:nvSpPr>
        <p:spPr/>
        <p:txBody>
          <a:bodyPr/>
          <a:lstStyle/>
          <a:p>
            <a:r>
              <a:rPr lang="en-US" dirty="0" smtClean="0"/>
              <a:t>Vintage Disclosure</a:t>
            </a:r>
            <a:endParaRPr lang="en-US" dirty="0"/>
          </a:p>
        </p:txBody>
      </p:sp>
      <p:sp>
        <p:nvSpPr>
          <p:cNvPr id="33798" name="Slide Number Placeholder 2"/>
          <p:cNvSpPr>
            <a:spLocks noGrp="1"/>
          </p:cNvSpPr>
          <p:nvPr>
            <p:ph type="sldNum" sz="quarter" idx="11"/>
          </p:nvPr>
        </p:nvSpPr>
        <p:spPr/>
        <p:txBody>
          <a:bodyPr/>
          <a:lstStyle/>
          <a:p>
            <a:fld id="{A21CE859-CAEC-4D33-AAFD-29A3B995F56C}" type="slidenum">
              <a:rPr lang="en-US" smtClean="0"/>
              <a:pPr/>
              <a:t>55</a:t>
            </a:fld>
            <a:endParaRPr lang="en-US" dirty="0"/>
          </a:p>
        </p:txBody>
      </p:sp>
      <p:sp>
        <p:nvSpPr>
          <p:cNvPr id="5" name="TextBox 4"/>
          <p:cNvSpPr txBox="1"/>
          <p:nvPr/>
        </p:nvSpPr>
        <p:spPr>
          <a:xfrm>
            <a:off x="138223" y="1212447"/>
            <a:ext cx="3843228" cy="369332"/>
          </a:xfrm>
          <a:prstGeom prst="rect">
            <a:avLst/>
          </a:prstGeom>
          <a:noFill/>
        </p:spPr>
        <p:txBody>
          <a:bodyPr wrap="square" rtlCol="0">
            <a:spAutoFit/>
          </a:bodyPr>
          <a:lstStyle/>
          <a:p>
            <a:pPr algn="ctr"/>
            <a:r>
              <a:rPr lang="en-US" b="1" i="1" dirty="0" smtClean="0">
                <a:solidFill>
                  <a:prstClr val="black"/>
                </a:solidFill>
              </a:rPr>
              <a:t>Current GAAP</a:t>
            </a:r>
            <a:endParaRPr lang="en-US" b="1" i="1" dirty="0">
              <a:solidFill>
                <a:prstClr val="black"/>
              </a:solidFill>
            </a:endParaRPr>
          </a:p>
        </p:txBody>
      </p:sp>
      <p:sp>
        <p:nvSpPr>
          <p:cNvPr id="6" name="TextBox 5"/>
          <p:cNvSpPr txBox="1"/>
          <p:nvPr/>
        </p:nvSpPr>
        <p:spPr>
          <a:xfrm>
            <a:off x="4157662" y="1223080"/>
            <a:ext cx="4912242" cy="369332"/>
          </a:xfrm>
          <a:prstGeom prst="rect">
            <a:avLst/>
          </a:prstGeom>
          <a:noFill/>
        </p:spPr>
        <p:txBody>
          <a:bodyPr wrap="square" rtlCol="0">
            <a:spAutoFit/>
          </a:bodyPr>
          <a:lstStyle/>
          <a:p>
            <a:pPr algn="ctr"/>
            <a:r>
              <a:rPr lang="en-US" b="1" i="1" dirty="0" smtClean="0">
                <a:solidFill>
                  <a:prstClr val="black"/>
                </a:solidFill>
              </a:rPr>
              <a:t>Proposed</a:t>
            </a:r>
            <a:endParaRPr lang="en-US" b="1" i="1" dirty="0">
              <a:solidFill>
                <a:prstClr val="black"/>
              </a:solidFill>
            </a:endParaRPr>
          </a:p>
        </p:txBody>
      </p:sp>
      <p:graphicFrame>
        <p:nvGraphicFramePr>
          <p:cNvPr id="11" name="Table 10"/>
          <p:cNvGraphicFramePr>
            <a:graphicFrameLocks noGrp="1"/>
          </p:cNvGraphicFramePr>
          <p:nvPr>
            <p:extLst/>
          </p:nvPr>
        </p:nvGraphicFramePr>
        <p:xfrm>
          <a:off x="4585714" y="1594006"/>
          <a:ext cx="4404176" cy="4450537"/>
        </p:xfrm>
        <a:graphic>
          <a:graphicData uri="http://schemas.openxmlformats.org/drawingml/2006/table">
            <a:tbl>
              <a:tblPr/>
              <a:tblGrid>
                <a:gridCol w="591087"/>
                <a:gridCol w="521547"/>
                <a:gridCol w="521547"/>
                <a:gridCol w="521547"/>
                <a:gridCol w="521547"/>
                <a:gridCol w="521547"/>
                <a:gridCol w="614267"/>
                <a:gridCol w="591087"/>
              </a:tblGrid>
              <a:tr h="173849">
                <a:tc gridSpan="8">
                  <a:txBody>
                    <a:bodyPr/>
                    <a:lstStyle/>
                    <a:p>
                      <a:pPr algn="ctr" fontAlgn="b"/>
                      <a:r>
                        <a:rPr lang="en-US" sz="900" b="1" i="0" u="none" strike="noStrike" dirty="0">
                          <a:solidFill>
                            <a:srgbClr val="000000"/>
                          </a:solidFill>
                          <a:effectLst/>
                          <a:latin typeface="Arial" panose="020B0604020202020204" pitchFamily="34" charset="0"/>
                        </a:rPr>
                        <a:t>C&amp;I</a:t>
                      </a:r>
                    </a:p>
                  </a:txBody>
                  <a:tcPr marL="8692" marR="8692" marT="86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9006">
                <a:tc>
                  <a:txBody>
                    <a:bodyPr/>
                    <a:lstStyle/>
                    <a:p>
                      <a:pPr algn="ctr" fontAlgn="b"/>
                      <a:r>
                        <a:rPr lang="en-US" sz="900" b="1" i="0" u="none" strike="noStrike" dirty="0">
                          <a:solidFill>
                            <a:srgbClr val="000000"/>
                          </a:solidFill>
                          <a:effectLst/>
                          <a:latin typeface="Arial" panose="020B0604020202020204" pitchFamily="34" charset="0"/>
                        </a:rPr>
                        <a:t>2014</a:t>
                      </a:r>
                    </a:p>
                  </a:txBody>
                  <a:tcPr marL="8692" marR="8692" marT="8692"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rPr>
                        <a:t>2013</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rPr>
                        <a:t>2012</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rPr>
                        <a:t>2011</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rPr>
                        <a:t>2010</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rPr>
                        <a:t>Prior years</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rPr>
                        <a:t>Revolving Loans</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rPr>
                        <a:t>Total</a:t>
                      </a:r>
                    </a:p>
                  </a:txBody>
                  <a:tcPr marL="8692" marR="8692" marT="869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849">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r>
              <a:tr h="173849">
                <a:tc>
                  <a:txBody>
                    <a:bodyPr/>
                    <a:lstStyle/>
                    <a:p>
                      <a:pPr algn="l" fontAlgn="b"/>
                      <a:r>
                        <a:rPr lang="en-US" sz="900" b="0" i="0" u="none" strike="noStrike" dirty="0" smtClean="0">
                          <a:solidFill>
                            <a:srgbClr val="000000"/>
                          </a:solidFill>
                          <a:effectLst/>
                          <a:latin typeface="Arial" panose="020B0604020202020204" pitchFamily="34" charset="0"/>
                        </a:rPr>
                        <a:t> $ </a:t>
                      </a:r>
                      <a:r>
                        <a:rPr lang="en-US" sz="900" b="0" i="0" u="none" strike="noStrike" baseline="0" dirty="0" smtClean="0">
                          <a:solidFill>
                            <a:srgbClr val="000000"/>
                          </a:solidFill>
                          <a:effectLst/>
                          <a:latin typeface="Arial" panose="020B0604020202020204" pitchFamily="34" charset="0"/>
                        </a:rPr>
                        <a:t> 12,855</a:t>
                      </a:r>
                      <a:endParaRPr lang="en-US" sz="900" b="0" i="0" u="none" strike="noStrike" dirty="0">
                        <a:solidFill>
                          <a:srgbClr val="000000"/>
                        </a:solidFill>
                        <a:effectLst/>
                        <a:latin typeface="Arial" panose="020B0604020202020204" pitchFamily="34" charset="0"/>
                      </a:endParaRPr>
                    </a:p>
                  </a:txBody>
                  <a:tcPr marL="8692" marR="8692" marT="8692"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900" b="0" i="0" u="none" strike="noStrike" dirty="0" smtClean="0">
                          <a:solidFill>
                            <a:srgbClr val="000000"/>
                          </a:solidFill>
                          <a:effectLst/>
                          <a:latin typeface="Arial" panose="020B0604020202020204" pitchFamily="34" charset="0"/>
                        </a:rPr>
                        <a:t>$</a:t>
                      </a:r>
                      <a:r>
                        <a:rPr lang="en-US" sz="900" b="0" i="0" u="none" strike="noStrike" baseline="0" dirty="0" smtClean="0">
                          <a:solidFill>
                            <a:srgbClr val="000000"/>
                          </a:solidFill>
                          <a:effectLst/>
                          <a:latin typeface="Arial" panose="020B0604020202020204" pitchFamily="34" charset="0"/>
                        </a:rPr>
                        <a:t>10,974</a:t>
                      </a:r>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smtClean="0">
                          <a:solidFill>
                            <a:srgbClr val="000000"/>
                          </a:solidFill>
                          <a:effectLst/>
                          <a:latin typeface="Arial" panose="020B0604020202020204" pitchFamily="34" charset="0"/>
                        </a:rPr>
                        <a:t>$ </a:t>
                      </a:r>
                      <a:r>
                        <a:rPr lang="en-US" sz="900" b="0" i="0" u="none" strike="noStrike" baseline="0" dirty="0" smtClean="0">
                          <a:solidFill>
                            <a:srgbClr val="000000"/>
                          </a:solidFill>
                          <a:effectLst/>
                          <a:latin typeface="Arial" panose="020B0604020202020204" pitchFamily="34" charset="0"/>
                        </a:rPr>
                        <a:t> 7,675</a:t>
                      </a:r>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smtClean="0">
                          <a:solidFill>
                            <a:srgbClr val="000000"/>
                          </a:solidFill>
                          <a:effectLst/>
                          <a:latin typeface="Arial" panose="020B0604020202020204" pitchFamily="34" charset="0"/>
                        </a:rPr>
                        <a:t>$ </a:t>
                      </a:r>
                      <a:r>
                        <a:rPr lang="en-US" sz="900" b="0" i="0" u="none" strike="noStrike" baseline="0" dirty="0" smtClean="0">
                          <a:solidFill>
                            <a:srgbClr val="000000"/>
                          </a:solidFill>
                          <a:effectLst/>
                          <a:latin typeface="Arial" panose="020B0604020202020204" pitchFamily="34" charset="0"/>
                        </a:rPr>
                        <a:t> 5,525</a:t>
                      </a:r>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smtClean="0">
                          <a:solidFill>
                            <a:srgbClr val="000000"/>
                          </a:solidFill>
                          <a:effectLst/>
                          <a:latin typeface="Arial" panose="020B0604020202020204" pitchFamily="34" charset="0"/>
                        </a:rPr>
                        <a:t>$ </a:t>
                      </a:r>
                      <a:r>
                        <a:rPr lang="en-US" sz="900" b="0" i="0" u="none" strike="noStrike" baseline="0" dirty="0" smtClean="0">
                          <a:solidFill>
                            <a:srgbClr val="000000"/>
                          </a:solidFill>
                          <a:effectLst/>
                          <a:latin typeface="Arial" panose="020B0604020202020204" pitchFamily="34" charset="0"/>
                        </a:rPr>
                        <a:t> 8,764</a:t>
                      </a:r>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smtClean="0">
                          <a:solidFill>
                            <a:srgbClr val="000000"/>
                          </a:solidFill>
                          <a:effectLst/>
                          <a:latin typeface="Arial" panose="020B0604020202020204" pitchFamily="34" charset="0"/>
                        </a:rPr>
                        <a:t>$ </a:t>
                      </a:r>
                      <a:r>
                        <a:rPr lang="en-US" sz="900" b="0" i="0" u="none" strike="noStrike" baseline="0" dirty="0" smtClean="0">
                          <a:solidFill>
                            <a:srgbClr val="000000"/>
                          </a:solidFill>
                          <a:effectLst/>
                          <a:latin typeface="Arial" panose="020B0604020202020204" pitchFamily="34" charset="0"/>
                        </a:rPr>
                        <a:t> 1,122</a:t>
                      </a:r>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smtClean="0">
                          <a:solidFill>
                            <a:srgbClr val="000000"/>
                          </a:solidFill>
                          <a:effectLst/>
                          <a:latin typeface="Arial" panose="020B0604020202020204" pitchFamily="34" charset="0"/>
                        </a:rPr>
                        <a:t>$ </a:t>
                      </a:r>
                      <a:r>
                        <a:rPr lang="en-US" sz="900" b="0" i="0" u="none" strike="noStrike" baseline="0" dirty="0" smtClean="0">
                          <a:solidFill>
                            <a:srgbClr val="000000"/>
                          </a:solidFill>
                          <a:effectLst/>
                          <a:latin typeface="Arial" panose="020B0604020202020204" pitchFamily="34" charset="0"/>
                        </a:rPr>
                        <a:t>    2,798</a:t>
                      </a:r>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a:t>
                      </a:r>
                      <a:r>
                        <a:rPr lang="en-US" sz="900" b="0" i="0" u="none" strike="noStrike" dirty="0" smtClean="0">
                          <a:solidFill>
                            <a:srgbClr val="000000"/>
                          </a:solidFill>
                          <a:effectLst/>
                          <a:latin typeface="Arial" panose="020B0604020202020204" pitchFamily="34" charset="0"/>
                        </a:rPr>
                        <a:t>49,713 </a:t>
                      </a:r>
                      <a:endParaRPr lang="en-US" sz="900" b="0" i="0" u="none" strike="noStrike" dirty="0">
                        <a:solidFill>
                          <a:srgbClr val="000000"/>
                        </a:solidFill>
                        <a:effectLst/>
                        <a:latin typeface="Arial" panose="020B0604020202020204" pitchFamily="34" charset="0"/>
                      </a:endParaRPr>
                    </a:p>
                  </a:txBody>
                  <a:tcPr marL="8692" marR="8692" marT="8692"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3849">
                <a:tc>
                  <a:txBody>
                    <a:bodyPr/>
                    <a:lstStyle/>
                    <a:p>
                      <a:pPr algn="l" fontAlgn="b"/>
                      <a:r>
                        <a:rPr lang="en-US" sz="900" b="0" i="0" u="none" strike="noStrike" dirty="0" smtClean="0">
                          <a:solidFill>
                            <a:srgbClr val="000000"/>
                          </a:solidFill>
                          <a:effectLst/>
                          <a:latin typeface="Arial" panose="020B0604020202020204" pitchFamily="34" charset="0"/>
                        </a:rPr>
                        <a:t>      </a:t>
                      </a:r>
                      <a:r>
                        <a:rPr lang="en-US" sz="900" b="0" i="0" u="none" strike="noStrike" baseline="0" dirty="0" smtClean="0">
                          <a:solidFill>
                            <a:srgbClr val="000000"/>
                          </a:solidFill>
                          <a:effectLst/>
                          <a:latin typeface="Arial" panose="020B0604020202020204" pitchFamily="34" charset="0"/>
                        </a:rPr>
                        <a:t> 9,856</a:t>
                      </a:r>
                      <a:endParaRPr lang="en-US" sz="900" b="0" i="0" u="none" strike="noStrike" dirty="0">
                        <a:solidFill>
                          <a:srgbClr val="000000"/>
                        </a:solidFill>
                        <a:effectLst/>
                        <a:latin typeface="Arial" panose="020B0604020202020204" pitchFamily="34" charset="0"/>
                      </a:endParaRPr>
                    </a:p>
                  </a:txBody>
                  <a:tcPr marL="8692" marR="8692" marT="8692"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rtl="0" fontAlgn="b"/>
                      <a:r>
                        <a:rPr lang="en-US" sz="900" b="0" i="0" u="none" strike="noStrike" dirty="0" smtClean="0">
                          <a:solidFill>
                            <a:srgbClr val="000000"/>
                          </a:solidFill>
                          <a:effectLst/>
                          <a:latin typeface="Arial" panose="020B0604020202020204" pitchFamily="34" charset="0"/>
                        </a:rPr>
                        <a:t>    7,053</a:t>
                      </a:r>
                      <a:endParaRPr lang="en-US"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solidFill>
                      <a:schemeClr val="bg1"/>
                    </a:solidFill>
                  </a:tcPr>
                </a:tc>
                <a:tc>
                  <a:txBody>
                    <a:bodyPr/>
                    <a:lstStyle/>
                    <a:p>
                      <a:pPr algn="l" rtl="0" fontAlgn="b"/>
                      <a:r>
                        <a:rPr lang="en-US" sz="900" b="0" i="0" u="none" strike="noStrike" dirty="0" smtClean="0">
                          <a:solidFill>
                            <a:srgbClr val="000000"/>
                          </a:solidFill>
                          <a:effectLst/>
                          <a:latin typeface="Arial" panose="020B0604020202020204" pitchFamily="34" charset="0"/>
                        </a:rPr>
                        <a:t>    5,564</a:t>
                      </a:r>
                      <a:endParaRPr lang="en-US"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solidFill>
                      <a:schemeClr val="bg1"/>
                    </a:solidFill>
                  </a:tcPr>
                </a:tc>
                <a:tc>
                  <a:txBody>
                    <a:bodyPr/>
                    <a:lstStyle/>
                    <a:p>
                      <a:pPr algn="l" rtl="0" fontAlgn="b"/>
                      <a:r>
                        <a:rPr lang="en-US" sz="900" b="0" i="0" u="none" strike="noStrike" dirty="0" smtClean="0">
                          <a:solidFill>
                            <a:srgbClr val="000000"/>
                          </a:solidFill>
                          <a:effectLst/>
                          <a:latin typeface="Arial" panose="020B0604020202020204" pitchFamily="34" charset="0"/>
                        </a:rPr>
                        <a:t>    6,432</a:t>
                      </a:r>
                      <a:endParaRPr lang="en-US"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solidFill>
                      <a:schemeClr val="bg1"/>
                    </a:solidFill>
                  </a:tcPr>
                </a:tc>
                <a:tc>
                  <a:txBody>
                    <a:bodyPr/>
                    <a:lstStyle/>
                    <a:p>
                      <a:pPr algn="l" rtl="0" fontAlgn="b"/>
                      <a:r>
                        <a:rPr lang="en-US" sz="900" b="0" i="0" u="none" strike="noStrike" dirty="0" smtClean="0">
                          <a:solidFill>
                            <a:srgbClr val="000000"/>
                          </a:solidFill>
                          <a:effectLst/>
                          <a:latin typeface="Arial" panose="020B0604020202020204" pitchFamily="34" charset="0"/>
                        </a:rPr>
                        <a:t>    1,560</a:t>
                      </a:r>
                      <a:endParaRPr lang="en-US"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solidFill>
                      <a:schemeClr val="bg1"/>
                    </a:solidFill>
                  </a:tcPr>
                </a:tc>
                <a:tc>
                  <a:txBody>
                    <a:bodyPr/>
                    <a:lstStyle/>
                    <a:p>
                      <a:pPr algn="l" rtl="0" fontAlgn="b"/>
                      <a:r>
                        <a:rPr lang="en-US" sz="900" b="0" i="0" u="none" strike="noStrike" dirty="0" smtClean="0">
                          <a:solidFill>
                            <a:srgbClr val="000000"/>
                          </a:solidFill>
                          <a:effectLst/>
                          <a:latin typeface="Arial" panose="020B0604020202020204" pitchFamily="34" charset="0"/>
                        </a:rPr>
                        <a:t>    1,349</a:t>
                      </a:r>
                      <a:endParaRPr lang="en-US"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solidFill>
                      <a:schemeClr val="bg1"/>
                    </a:solidFill>
                  </a:tcPr>
                </a:tc>
                <a:tc>
                  <a:txBody>
                    <a:bodyPr/>
                    <a:lstStyle/>
                    <a:p>
                      <a:pPr algn="l" rtl="0" fontAlgn="b"/>
                      <a:r>
                        <a:rPr lang="en-US" sz="900" b="0" i="0" u="none" strike="noStrike" dirty="0" smtClean="0">
                          <a:solidFill>
                            <a:srgbClr val="000000"/>
                          </a:solidFill>
                          <a:effectLst/>
                          <a:latin typeface="Arial" panose="020B0604020202020204" pitchFamily="34" charset="0"/>
                        </a:rPr>
                        <a:t>          603</a:t>
                      </a:r>
                      <a:endParaRPr lang="en-US"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solidFill>
                      <a:schemeClr val="bg1"/>
                    </a:solidFill>
                  </a:tcPr>
                </a:tc>
                <a:tc>
                  <a:txBody>
                    <a:bodyPr/>
                    <a:lstStyle/>
                    <a:p>
                      <a:pPr algn="l" fontAlgn="b"/>
                      <a:r>
                        <a:rPr lang="en-US" sz="900" b="0" i="0" u="none" strike="noStrike" dirty="0" smtClean="0">
                          <a:solidFill>
                            <a:srgbClr val="000000"/>
                          </a:solidFill>
                          <a:effectLst/>
                          <a:latin typeface="Arial" panose="020B0604020202020204" pitchFamily="34" charset="0"/>
                        </a:rPr>
                        <a:t>     32,417</a:t>
                      </a:r>
                      <a:endParaRPr lang="en-US" sz="900" b="0" i="0" u="none" strike="noStrike" dirty="0">
                        <a:solidFill>
                          <a:srgbClr val="000000"/>
                        </a:solidFill>
                        <a:effectLst/>
                        <a:latin typeface="Arial" panose="020B0604020202020204" pitchFamily="34" charset="0"/>
                      </a:endParaRPr>
                    </a:p>
                  </a:txBody>
                  <a:tcPr marL="8692" marR="8692" marT="8692"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3849">
                <a:tc>
                  <a:txBody>
                    <a:bodyPr/>
                    <a:lstStyle/>
                    <a:p>
                      <a:pPr algn="l" fontAlgn="b"/>
                      <a:r>
                        <a:rPr lang="en-US" sz="900" b="0" i="0" u="none" strike="noStrike" dirty="0">
                          <a:solidFill>
                            <a:srgbClr val="000000"/>
                          </a:solidFill>
                          <a:effectLst/>
                          <a:latin typeface="Arial" panose="020B0604020202020204" pitchFamily="34" charset="0"/>
                        </a:rPr>
                        <a:t>     </a:t>
                      </a:r>
                      <a:r>
                        <a:rPr lang="en-US" sz="900" b="0" i="0" u="none" strike="noStrike" dirty="0" smtClean="0">
                          <a:solidFill>
                            <a:srgbClr val="000000"/>
                          </a:solidFill>
                          <a:effectLst/>
                          <a:latin typeface="Arial" panose="020B0604020202020204" pitchFamily="34" charset="0"/>
                        </a:rPr>
                        <a:t>  6,792 </a:t>
                      </a:r>
                      <a:endParaRPr lang="en-US" sz="900" b="0" i="0" u="none" strike="noStrike" dirty="0">
                        <a:solidFill>
                          <a:srgbClr val="000000"/>
                        </a:solidFill>
                        <a:effectLst/>
                        <a:latin typeface="Arial" panose="020B0604020202020204" pitchFamily="34" charset="0"/>
                      </a:endParaRPr>
                    </a:p>
                  </a:txBody>
                  <a:tcPr marL="8692" marR="8692" marT="8692"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rtl="0" fontAlgn="b"/>
                      <a:r>
                        <a:rPr lang="en-US" sz="900" b="0" i="0" u="none" strike="noStrike" dirty="0" smtClean="0">
                          <a:solidFill>
                            <a:srgbClr val="000000"/>
                          </a:solidFill>
                          <a:effectLst/>
                          <a:latin typeface="Arial" panose="020B0604020202020204" pitchFamily="34" charset="0"/>
                        </a:rPr>
                        <a:t>    5,443</a:t>
                      </a:r>
                      <a:endParaRPr lang="en-US"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solidFill>
                      <a:schemeClr val="bg1"/>
                    </a:solidFill>
                  </a:tcPr>
                </a:tc>
                <a:tc>
                  <a:txBody>
                    <a:bodyPr/>
                    <a:lstStyle/>
                    <a:p>
                      <a:pPr algn="l" rtl="0" fontAlgn="b"/>
                      <a:r>
                        <a:rPr lang="en-US" sz="900" b="0" i="0" u="none" strike="noStrike" dirty="0" smtClean="0">
                          <a:solidFill>
                            <a:srgbClr val="000000"/>
                          </a:solidFill>
                          <a:effectLst/>
                          <a:latin typeface="Arial" panose="020B0604020202020204" pitchFamily="34" charset="0"/>
                        </a:rPr>
                        <a:t>    1,642</a:t>
                      </a:r>
                      <a:endParaRPr lang="en-US"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solidFill>
                      <a:schemeClr val="bg1"/>
                    </a:solidFill>
                  </a:tcPr>
                </a:tc>
                <a:tc>
                  <a:txBody>
                    <a:bodyPr/>
                    <a:lstStyle/>
                    <a:p>
                      <a:pPr algn="l" rtl="0" fontAlgn="b"/>
                      <a:r>
                        <a:rPr lang="en-US" sz="900" b="0" i="0" u="none" strike="noStrike" dirty="0" smtClean="0">
                          <a:solidFill>
                            <a:srgbClr val="000000"/>
                          </a:solidFill>
                          <a:effectLst/>
                          <a:latin typeface="Arial" panose="020B0604020202020204" pitchFamily="34" charset="0"/>
                        </a:rPr>
                        <a:t>    1,520</a:t>
                      </a:r>
                      <a:endParaRPr lang="en-US"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solidFill>
                      <a:schemeClr val="bg1"/>
                    </a:solidFill>
                  </a:tcPr>
                </a:tc>
                <a:tc>
                  <a:txBody>
                    <a:bodyPr/>
                    <a:lstStyle/>
                    <a:p>
                      <a:pPr algn="l" rtl="0" fontAlgn="b"/>
                      <a:r>
                        <a:rPr lang="en-US" sz="900" b="0" i="0" u="none" strike="noStrike" dirty="0" smtClean="0">
                          <a:solidFill>
                            <a:srgbClr val="000000"/>
                          </a:solidFill>
                          <a:effectLst/>
                          <a:latin typeface="Arial" panose="020B0604020202020204" pitchFamily="34" charset="0"/>
                        </a:rPr>
                        <a:t>    1,862</a:t>
                      </a:r>
                      <a:endParaRPr lang="en-US"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solidFill>
                      <a:schemeClr val="bg1"/>
                    </a:solidFill>
                  </a:tcPr>
                </a:tc>
                <a:tc>
                  <a:txBody>
                    <a:bodyPr/>
                    <a:lstStyle/>
                    <a:p>
                      <a:pPr algn="l" rtl="0" fontAlgn="b"/>
                      <a:r>
                        <a:rPr lang="en-US" sz="900" b="0" i="0" u="none" strike="noStrike" dirty="0" smtClean="0">
                          <a:solidFill>
                            <a:srgbClr val="000000"/>
                          </a:solidFill>
                          <a:effectLst/>
                          <a:latin typeface="Arial" panose="020B0604020202020204" pitchFamily="34" charset="0"/>
                        </a:rPr>
                        <a:t>       976</a:t>
                      </a:r>
                      <a:endParaRPr lang="en-US"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solidFill>
                      <a:schemeClr val="bg1"/>
                    </a:solidFill>
                  </a:tcPr>
                </a:tc>
                <a:tc>
                  <a:txBody>
                    <a:bodyPr/>
                    <a:lstStyle/>
                    <a:p>
                      <a:pPr algn="l" rtl="0" fontAlgn="b"/>
                      <a:r>
                        <a:rPr lang="en-US" sz="900" b="0" i="0" u="none" strike="noStrike" dirty="0" smtClean="0">
                          <a:solidFill>
                            <a:srgbClr val="000000"/>
                          </a:solidFill>
                          <a:effectLst/>
                          <a:latin typeface="Arial" panose="020B0604020202020204" pitchFamily="34" charset="0"/>
                        </a:rPr>
                        <a:t>          802</a:t>
                      </a:r>
                      <a:endParaRPr lang="en-US"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a:t>
                      </a:r>
                      <a:r>
                        <a:rPr lang="en-US" sz="900" b="0" i="0" u="none" strike="noStrike" dirty="0" smtClean="0">
                          <a:solidFill>
                            <a:srgbClr val="000000"/>
                          </a:solidFill>
                          <a:effectLst/>
                          <a:latin typeface="Arial" panose="020B0604020202020204" pitchFamily="34" charset="0"/>
                        </a:rPr>
                        <a:t>19,037</a:t>
                      </a:r>
                      <a:endParaRPr lang="en-US" sz="900" b="0" i="0" u="none" strike="noStrike" dirty="0">
                        <a:solidFill>
                          <a:srgbClr val="000000"/>
                        </a:solidFill>
                        <a:effectLst/>
                        <a:latin typeface="Arial" panose="020B0604020202020204" pitchFamily="34" charset="0"/>
                      </a:endParaRPr>
                    </a:p>
                  </a:txBody>
                  <a:tcPr marL="8692" marR="8692" marT="8692"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3849">
                <a:tc>
                  <a:txBody>
                    <a:bodyPr/>
                    <a:lstStyle/>
                    <a:p>
                      <a:pPr algn="l" fontAlgn="b"/>
                      <a:r>
                        <a:rPr lang="en-US" sz="900" b="0" i="0" u="none" strike="noStrike" dirty="0">
                          <a:solidFill>
                            <a:srgbClr val="000000"/>
                          </a:solidFill>
                          <a:effectLst/>
                          <a:latin typeface="Arial" panose="020B0604020202020204" pitchFamily="34" charset="0"/>
                        </a:rPr>
                        <a:t>        </a:t>
                      </a:r>
                      <a:r>
                        <a:rPr lang="en-US" sz="900" b="0" i="0" u="none" strike="noStrike" dirty="0" smtClean="0">
                          <a:solidFill>
                            <a:srgbClr val="000000"/>
                          </a:solidFill>
                          <a:effectLst/>
                          <a:latin typeface="Arial" panose="020B0604020202020204" pitchFamily="34" charset="0"/>
                        </a:rPr>
                        <a:t>  </a:t>
                      </a:r>
                      <a:r>
                        <a:rPr lang="en-US" sz="900" b="0" i="0" u="none" strike="noStrike" dirty="0">
                          <a:solidFill>
                            <a:srgbClr val="000000"/>
                          </a:solidFill>
                          <a:effectLst/>
                          <a:latin typeface="Arial" panose="020B0604020202020204" pitchFamily="34" charset="0"/>
                        </a:rPr>
                        <a:t>695 </a:t>
                      </a:r>
                    </a:p>
                  </a:txBody>
                  <a:tcPr marL="8692" marR="8692" marT="8692"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rtl="0" fontAlgn="b"/>
                      <a:r>
                        <a:rPr lang="en-US" sz="900" b="0" i="0" u="none" strike="noStrike" dirty="0" smtClean="0">
                          <a:solidFill>
                            <a:srgbClr val="000000"/>
                          </a:solidFill>
                          <a:effectLst/>
                          <a:latin typeface="Arial" panose="020B0604020202020204" pitchFamily="34" charset="0"/>
                        </a:rPr>
                        <a:t>       500</a:t>
                      </a:r>
                      <a:endParaRPr lang="en-US"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solidFill>
                      <a:schemeClr val="bg1"/>
                    </a:solidFill>
                  </a:tcPr>
                </a:tc>
                <a:tc>
                  <a:txBody>
                    <a:bodyPr/>
                    <a:lstStyle/>
                    <a:p>
                      <a:pPr algn="l" rtl="0" fontAlgn="b"/>
                      <a:r>
                        <a:rPr lang="en-US" sz="900" b="0" i="0" u="none" strike="noStrike" dirty="0" smtClean="0">
                          <a:solidFill>
                            <a:srgbClr val="000000"/>
                          </a:solidFill>
                          <a:effectLst/>
                          <a:latin typeface="Arial" panose="020B0604020202020204" pitchFamily="34" charset="0"/>
                        </a:rPr>
                        <a:t>       381</a:t>
                      </a:r>
                      <a:endParaRPr lang="en-US"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solidFill>
                      <a:schemeClr val="bg1"/>
                    </a:solidFill>
                  </a:tcPr>
                </a:tc>
                <a:tc>
                  <a:txBody>
                    <a:bodyPr/>
                    <a:lstStyle/>
                    <a:p>
                      <a:pPr algn="l" rtl="0" fontAlgn="b"/>
                      <a:r>
                        <a:rPr lang="en-US" sz="900" b="0" i="0" u="none" strike="noStrike" dirty="0" smtClean="0">
                          <a:solidFill>
                            <a:srgbClr val="000000"/>
                          </a:solidFill>
                          <a:effectLst/>
                          <a:latin typeface="Arial" panose="020B0604020202020204" pitchFamily="34" charset="0"/>
                        </a:rPr>
                        <a:t>       248</a:t>
                      </a:r>
                      <a:endParaRPr lang="en-US"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solidFill>
                      <a:schemeClr val="bg1"/>
                    </a:solidFill>
                  </a:tcPr>
                </a:tc>
                <a:tc>
                  <a:txBody>
                    <a:bodyPr/>
                    <a:lstStyle/>
                    <a:p>
                      <a:pPr algn="l" rtl="0" fontAlgn="b"/>
                      <a:r>
                        <a:rPr lang="en-US" sz="900" b="0" i="0" u="none" strike="noStrike" dirty="0" smtClean="0">
                          <a:solidFill>
                            <a:srgbClr val="000000"/>
                          </a:solidFill>
                          <a:effectLst/>
                          <a:latin typeface="Arial" panose="020B0604020202020204" pitchFamily="34" charset="0"/>
                        </a:rPr>
                        <a:t>       358</a:t>
                      </a:r>
                      <a:endParaRPr lang="en-US"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solidFill>
                      <a:schemeClr val="bg1"/>
                    </a:solidFill>
                  </a:tcPr>
                </a:tc>
                <a:tc>
                  <a:txBody>
                    <a:bodyPr/>
                    <a:lstStyle/>
                    <a:p>
                      <a:pPr algn="l" rtl="0" fontAlgn="b"/>
                      <a:r>
                        <a:rPr lang="en-US" sz="900" b="0" i="0" u="none" strike="noStrike" dirty="0" smtClean="0">
                          <a:solidFill>
                            <a:srgbClr val="000000"/>
                          </a:solidFill>
                          <a:effectLst/>
                          <a:latin typeface="Arial" panose="020B0604020202020204" pitchFamily="34" charset="0"/>
                        </a:rPr>
                        <a:t>         83</a:t>
                      </a:r>
                      <a:endParaRPr lang="en-US"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solidFill>
                      <a:schemeClr val="bg1"/>
                    </a:solidFill>
                  </a:tcPr>
                </a:tc>
                <a:tc>
                  <a:txBody>
                    <a:bodyPr/>
                    <a:lstStyle/>
                    <a:p>
                      <a:pPr algn="l" rtl="0" fontAlgn="b"/>
                      <a:r>
                        <a:rPr lang="en-US" sz="900" b="0" i="0" u="none" strike="noStrike" dirty="0" smtClean="0">
                          <a:solidFill>
                            <a:srgbClr val="000000"/>
                          </a:solidFill>
                          <a:effectLst/>
                          <a:latin typeface="Arial" panose="020B0604020202020204" pitchFamily="34" charset="0"/>
                        </a:rPr>
                        <a:t>          120</a:t>
                      </a:r>
                      <a:endParaRPr lang="en-US"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a:t>
                      </a:r>
                      <a:r>
                        <a:rPr lang="en-US" sz="900" b="0" i="0" u="none" strike="noStrike" dirty="0" smtClean="0">
                          <a:solidFill>
                            <a:srgbClr val="000000"/>
                          </a:solidFill>
                          <a:effectLst/>
                          <a:latin typeface="Arial" panose="020B0604020202020204" pitchFamily="34" charset="0"/>
                        </a:rPr>
                        <a:t> 2,385 </a:t>
                      </a:r>
                      <a:endParaRPr lang="en-US" sz="900" b="0" i="0" u="none" strike="noStrike" dirty="0">
                        <a:solidFill>
                          <a:srgbClr val="000000"/>
                        </a:solidFill>
                        <a:effectLst/>
                        <a:latin typeface="Arial" panose="020B0604020202020204" pitchFamily="34" charset="0"/>
                      </a:endParaRPr>
                    </a:p>
                  </a:txBody>
                  <a:tcPr marL="8692" marR="8692" marT="8692"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3849">
                <a:tc>
                  <a:txBody>
                    <a:bodyPr/>
                    <a:lstStyle/>
                    <a:p>
                      <a:pPr algn="l" fontAlgn="b"/>
                      <a:r>
                        <a:rPr lang="en-US" sz="900" b="0" i="0" u="none" strike="noStrike" dirty="0">
                          <a:solidFill>
                            <a:srgbClr val="000000"/>
                          </a:solidFill>
                          <a:effectLst/>
                          <a:latin typeface="Arial" panose="020B0604020202020204" pitchFamily="34" charset="0"/>
                        </a:rPr>
                        <a:t>           </a:t>
                      </a:r>
                      <a:r>
                        <a:rPr lang="en-US" sz="900" b="0" i="0" u="none" strike="noStrike" dirty="0" smtClean="0">
                          <a:solidFill>
                            <a:srgbClr val="000000"/>
                          </a:solidFill>
                          <a:effectLst/>
                          <a:latin typeface="Arial" panose="020B0604020202020204" pitchFamily="34" charset="0"/>
                        </a:rPr>
                        <a:t> 86 </a:t>
                      </a:r>
                      <a:endParaRPr lang="en-US" sz="900" b="0" i="0" u="none" strike="noStrike" dirty="0">
                        <a:solidFill>
                          <a:srgbClr val="000000"/>
                        </a:solidFill>
                        <a:effectLst/>
                        <a:latin typeface="Arial" panose="020B0604020202020204" pitchFamily="34" charset="0"/>
                      </a:endParaRPr>
                    </a:p>
                  </a:txBody>
                  <a:tcPr marL="8692" marR="8692" marT="8692"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en-US" sz="900" b="0" i="0" u="none" strike="noStrike" dirty="0" smtClean="0">
                          <a:solidFill>
                            <a:srgbClr val="000000"/>
                          </a:solidFill>
                          <a:effectLst/>
                          <a:latin typeface="Arial" panose="020B0604020202020204" pitchFamily="34" charset="0"/>
                        </a:rPr>
                        <a:t>         62</a:t>
                      </a:r>
                      <a:endParaRPr lang="en-US"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en-US" sz="900" b="0" i="0" u="none" strike="noStrike" dirty="0" smtClean="0">
                          <a:solidFill>
                            <a:srgbClr val="000000"/>
                          </a:solidFill>
                          <a:effectLst/>
                          <a:latin typeface="Arial" panose="020B0604020202020204" pitchFamily="34" charset="0"/>
                        </a:rPr>
                        <a:t>         47</a:t>
                      </a:r>
                      <a:endParaRPr lang="en-US"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en-US" sz="900" b="0" i="0" u="none" strike="noStrike" dirty="0" smtClean="0">
                          <a:solidFill>
                            <a:srgbClr val="000000"/>
                          </a:solidFill>
                          <a:effectLst/>
                          <a:latin typeface="Arial" panose="020B0604020202020204" pitchFamily="34" charset="0"/>
                        </a:rPr>
                        <a:t>         31</a:t>
                      </a:r>
                      <a:endParaRPr lang="en-US"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en-US" sz="900" b="0" i="0" u="none" strike="noStrike" dirty="0" smtClean="0">
                          <a:solidFill>
                            <a:srgbClr val="000000"/>
                          </a:solidFill>
                          <a:effectLst/>
                          <a:latin typeface="Arial" panose="020B0604020202020204" pitchFamily="34" charset="0"/>
                        </a:rPr>
                        <a:t>         44</a:t>
                      </a:r>
                      <a:endParaRPr lang="en-US"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en-US" sz="900" b="0" i="0" u="none" strike="noStrike" dirty="0" smtClean="0">
                          <a:solidFill>
                            <a:srgbClr val="000000"/>
                          </a:solidFill>
                          <a:effectLst/>
                          <a:latin typeface="Arial" panose="020B0604020202020204" pitchFamily="34" charset="0"/>
                        </a:rPr>
                        <a:t>         10</a:t>
                      </a:r>
                      <a:endParaRPr lang="en-US"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en-US" sz="900" b="0" i="0" u="none" strike="noStrike" dirty="0" smtClean="0">
                          <a:solidFill>
                            <a:srgbClr val="000000"/>
                          </a:solidFill>
                          <a:effectLst/>
                          <a:latin typeface="Arial" panose="020B0604020202020204" pitchFamily="34" charset="0"/>
                        </a:rPr>
                        <a:t>            14</a:t>
                      </a:r>
                      <a:endParaRPr lang="en-US" sz="9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a:t>
                      </a:r>
                      <a:r>
                        <a:rPr lang="en-US" sz="900" b="0" i="0" u="none" strike="noStrike" dirty="0" smtClean="0">
                          <a:solidFill>
                            <a:srgbClr val="000000"/>
                          </a:solidFill>
                          <a:effectLst/>
                          <a:latin typeface="Arial" panose="020B0604020202020204" pitchFamily="34" charset="0"/>
                        </a:rPr>
                        <a:t> 294 </a:t>
                      </a:r>
                      <a:endParaRPr lang="en-US" sz="900" b="0" i="0" u="none" strike="noStrike" dirty="0">
                        <a:solidFill>
                          <a:srgbClr val="000000"/>
                        </a:solidFill>
                        <a:effectLst/>
                        <a:latin typeface="Arial" panose="020B0604020202020204" pitchFamily="34" charset="0"/>
                      </a:endParaRPr>
                    </a:p>
                  </a:txBody>
                  <a:tcPr marL="8692" marR="8692" marT="8692"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82542">
                <a:tc>
                  <a:txBody>
                    <a:bodyPr/>
                    <a:lstStyle/>
                    <a:p>
                      <a:pPr algn="l" fontAlgn="b"/>
                      <a:r>
                        <a:rPr lang="en-US" sz="900" b="1" i="0" u="none" strike="noStrike" dirty="0">
                          <a:solidFill>
                            <a:srgbClr val="000000"/>
                          </a:solidFill>
                          <a:effectLst/>
                          <a:latin typeface="Arial" panose="020B0604020202020204" pitchFamily="34" charset="0"/>
                        </a:rPr>
                        <a:t> $  27,309 </a:t>
                      </a:r>
                    </a:p>
                  </a:txBody>
                  <a:tcPr marL="8692" marR="8692" marT="8692"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$22,653 </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$17,242 </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$11,211 </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$16,219 </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  3,756 </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    5,456 </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$103,846 </a:t>
                      </a:r>
                    </a:p>
                  </a:txBody>
                  <a:tcPr marL="8692" marR="8692" marT="869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849">
                <a:tc>
                  <a:txBody>
                    <a:bodyPr/>
                    <a:lstStyle/>
                    <a:p>
                      <a:pPr algn="r" fontAlgn="b"/>
                      <a:r>
                        <a:rPr lang="en-US" sz="900" b="0" i="0" u="none" strike="noStrike" dirty="0">
                          <a:solidFill>
                            <a:srgbClr val="000000"/>
                          </a:solidFill>
                          <a:effectLst/>
                          <a:latin typeface="Arial" panose="020B0604020202020204" pitchFamily="34" charset="0"/>
                        </a:rPr>
                        <a:t>0.75%</a:t>
                      </a:r>
                    </a:p>
                  </a:txBody>
                  <a:tcPr marL="8692" marR="8692" marT="8692"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0.54%</a:t>
                      </a:r>
                    </a:p>
                  </a:txBody>
                  <a:tcPr marL="8692" marR="8692" marT="8692"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0.41%</a:t>
                      </a:r>
                    </a:p>
                  </a:txBody>
                  <a:tcPr marL="8692" marR="8692" marT="8692"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0.27%</a:t>
                      </a:r>
                    </a:p>
                  </a:txBody>
                  <a:tcPr marL="8692" marR="8692" marT="8692"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0.39%</a:t>
                      </a:r>
                    </a:p>
                  </a:txBody>
                  <a:tcPr marL="8692" marR="8692" marT="8692"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0.09%</a:t>
                      </a:r>
                    </a:p>
                  </a:txBody>
                  <a:tcPr marL="8692" marR="8692" marT="8692"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0.13%</a:t>
                      </a:r>
                    </a:p>
                  </a:txBody>
                  <a:tcPr marL="8692" marR="8692" marT="8692"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2.58%</a:t>
                      </a:r>
                    </a:p>
                  </a:txBody>
                  <a:tcPr marL="8692" marR="8692" marT="8692"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173849">
                <a:tc>
                  <a:txBody>
                    <a:bodyPr/>
                    <a:lstStyle/>
                    <a:p>
                      <a:pPr algn="r" fontAlgn="b"/>
                      <a:r>
                        <a:rPr lang="en-US" sz="900" b="0" i="0" u="none" strike="noStrike" dirty="0">
                          <a:solidFill>
                            <a:srgbClr val="000000"/>
                          </a:solidFill>
                          <a:effectLst/>
                          <a:latin typeface="Arial" panose="020B0604020202020204" pitchFamily="34" charset="0"/>
                        </a:rPr>
                        <a:t>0.08%</a:t>
                      </a:r>
                    </a:p>
                  </a:txBody>
                  <a:tcPr marL="8692" marR="8692" marT="8692"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0.06%</a:t>
                      </a:r>
                    </a:p>
                  </a:txBody>
                  <a:tcPr marL="8692" marR="8692" marT="8692" marB="0" anchor="b">
                    <a:lnL>
                      <a:noFill/>
                    </a:lnL>
                    <a:lnR>
                      <a:noFill/>
                    </a:lnR>
                    <a:lnT>
                      <a:noFill/>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0.04%</a:t>
                      </a:r>
                    </a:p>
                  </a:txBody>
                  <a:tcPr marL="8692" marR="8692" marT="8692" marB="0" anchor="b">
                    <a:lnL>
                      <a:noFill/>
                    </a:lnL>
                    <a:lnR>
                      <a:noFill/>
                    </a:lnR>
                    <a:lnT>
                      <a:noFill/>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0.03%</a:t>
                      </a:r>
                    </a:p>
                  </a:txBody>
                  <a:tcPr marL="8692" marR="8692" marT="8692" marB="0" anchor="b">
                    <a:lnL>
                      <a:noFill/>
                    </a:lnL>
                    <a:lnR>
                      <a:noFill/>
                    </a:lnR>
                    <a:lnT>
                      <a:noFill/>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0.04%</a:t>
                      </a:r>
                    </a:p>
                  </a:txBody>
                  <a:tcPr marL="8692" marR="8692" marT="8692" marB="0" anchor="b">
                    <a:lnL>
                      <a:noFill/>
                    </a:lnL>
                    <a:lnR>
                      <a:noFill/>
                    </a:lnR>
                    <a:lnT>
                      <a:noFill/>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0.01%</a:t>
                      </a:r>
                    </a:p>
                  </a:txBody>
                  <a:tcPr marL="8692" marR="8692" marT="8692" marB="0" anchor="b">
                    <a:lnL>
                      <a:noFill/>
                    </a:lnL>
                    <a:lnR>
                      <a:noFill/>
                    </a:lnR>
                    <a:lnT>
                      <a:noFill/>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0.01%</a:t>
                      </a:r>
                    </a:p>
                  </a:txBody>
                  <a:tcPr marL="8692" marR="8692" marT="8692" marB="0" anchor="b">
                    <a:lnL>
                      <a:noFill/>
                    </a:lnL>
                    <a:lnR>
                      <a:noFill/>
                    </a:lnR>
                    <a:lnT>
                      <a:noFill/>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0.28%</a:t>
                      </a:r>
                    </a:p>
                  </a:txBody>
                  <a:tcPr marL="8692" marR="8692" marT="8692"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3849">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w="12700" cap="flat" cmpd="sng" algn="ctr">
                      <a:solidFill>
                        <a:schemeClr val="tx1"/>
                      </a:solidFill>
                      <a:prstDash val="solid"/>
                      <a:round/>
                      <a:headEnd type="none" w="med" len="med"/>
                      <a:tailEnd type="none" w="med" len="med"/>
                    </a:lnL>
                    <a:lnR>
                      <a:noFill/>
                    </a:lnR>
                    <a:lnT>
                      <a:noFill/>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w="12700" cap="flat" cmpd="sng" algn="ctr">
                      <a:solidFill>
                        <a:schemeClr val="tx1"/>
                      </a:solidFill>
                      <a:prstDash val="solid"/>
                      <a:round/>
                      <a:headEnd type="none" w="med" len="med"/>
                      <a:tailEnd type="none" w="med" len="med"/>
                    </a:lnR>
                    <a:lnT>
                      <a:noFill/>
                    </a:lnT>
                    <a:lnB>
                      <a:noFill/>
                    </a:lnB>
                    <a:solidFill>
                      <a:schemeClr val="accent1">
                        <a:lumMod val="40000"/>
                        <a:lumOff val="60000"/>
                      </a:schemeClr>
                    </a:solidFill>
                  </a:tcPr>
                </a:tc>
              </a:tr>
              <a:tr h="173849">
                <a:tc>
                  <a:txBody>
                    <a:bodyPr/>
                    <a:lstStyle/>
                    <a:p>
                      <a:pPr algn="l" fontAlgn="b"/>
                      <a:r>
                        <a:rPr lang="en-US" sz="900" b="0" i="0" u="none" strike="noStrike" dirty="0">
                          <a:solidFill>
                            <a:srgbClr val="000000"/>
                          </a:solidFill>
                          <a:effectLst/>
                          <a:latin typeface="Arial" panose="020B0604020202020204" pitchFamily="34" charset="0"/>
                        </a:rPr>
                        <a:t> $  10,039 </a:t>
                      </a:r>
                    </a:p>
                  </a:txBody>
                  <a:tcPr marL="8692" marR="8692" marT="8692"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7,222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5,497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3,574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5,171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1,197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1,740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34,440 </a:t>
                      </a:r>
                    </a:p>
                  </a:txBody>
                  <a:tcPr marL="8692" marR="8692" marT="8692"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3849">
                <a:tc>
                  <a:txBody>
                    <a:bodyPr/>
                    <a:lstStyle/>
                    <a:p>
                      <a:pPr algn="l" fontAlgn="b"/>
                      <a:r>
                        <a:rPr lang="en-US" sz="900" b="0" i="0" u="none" strike="noStrike" dirty="0">
                          <a:solidFill>
                            <a:srgbClr val="000000"/>
                          </a:solidFill>
                          <a:effectLst/>
                          <a:latin typeface="Arial" panose="020B0604020202020204" pitchFamily="34" charset="0"/>
                        </a:rPr>
                        <a:t>     20,232 </a:t>
                      </a:r>
                    </a:p>
                  </a:txBody>
                  <a:tcPr marL="8692" marR="8692" marT="8692"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$14,554 </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$11,078 </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7,203 </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$10,420 </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2,413 </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3,506 </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69,406 </a:t>
                      </a:r>
                    </a:p>
                  </a:txBody>
                  <a:tcPr marL="8692" marR="8692" marT="8692"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82542">
                <a:tc>
                  <a:txBody>
                    <a:bodyPr/>
                    <a:lstStyle/>
                    <a:p>
                      <a:pPr algn="l" fontAlgn="b"/>
                      <a:r>
                        <a:rPr lang="en-US" sz="900" b="1" i="0" u="none" strike="noStrike" dirty="0">
                          <a:solidFill>
                            <a:srgbClr val="000000"/>
                          </a:solidFill>
                          <a:effectLst/>
                          <a:latin typeface="Arial" panose="020B0604020202020204" pitchFamily="34" charset="0"/>
                        </a:rPr>
                        <a:t> $  30,271 </a:t>
                      </a:r>
                    </a:p>
                  </a:txBody>
                  <a:tcPr marL="8692" marR="8692" marT="8692"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$21,776 </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$16,575 </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$10,777 </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$15,591 </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  3,610 </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    5,245 </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$103,846 </a:t>
                      </a:r>
                    </a:p>
                  </a:txBody>
                  <a:tcPr marL="8692" marR="8692" marT="869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849">
                <a:tc>
                  <a:txBody>
                    <a:bodyPr/>
                    <a:lstStyle/>
                    <a:p>
                      <a:pPr algn="l" fontAlgn="b"/>
                      <a:r>
                        <a:rPr lang="en-US" sz="900" b="0" i="0" u="none" strike="noStrike" dirty="0">
                          <a:solidFill>
                            <a:srgbClr val="000000"/>
                          </a:solidFill>
                          <a:effectLst/>
                          <a:latin typeface="Arial" panose="020B0604020202020204" pitchFamily="34" charset="0"/>
                        </a:rPr>
                        <a:t> $        29 </a:t>
                      </a:r>
                    </a:p>
                  </a:txBody>
                  <a:tcPr marL="8692" marR="8692" marT="8692"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21 </a:t>
                      </a:r>
                    </a:p>
                  </a:txBody>
                  <a:tcPr marL="8692" marR="8692" marT="8692"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16 </a:t>
                      </a:r>
                    </a:p>
                  </a:txBody>
                  <a:tcPr marL="8692" marR="8692" marT="8692"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10 </a:t>
                      </a:r>
                    </a:p>
                  </a:txBody>
                  <a:tcPr marL="8692" marR="8692" marT="8692"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15 </a:t>
                      </a:r>
                    </a:p>
                  </a:txBody>
                  <a:tcPr marL="8692" marR="8692" marT="8692"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3 </a:t>
                      </a:r>
                    </a:p>
                  </a:txBody>
                  <a:tcPr marL="8692" marR="8692" marT="8692"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5 </a:t>
                      </a:r>
                    </a:p>
                  </a:txBody>
                  <a:tcPr marL="8692" marR="8692" marT="8692"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99 </a:t>
                      </a:r>
                    </a:p>
                  </a:txBody>
                  <a:tcPr marL="8692" marR="8692" marT="8692"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304236">
                <a:tc>
                  <a:txBody>
                    <a:bodyPr/>
                    <a:lstStyle/>
                    <a:p>
                      <a:pPr algn="r" fontAlgn="b"/>
                      <a:r>
                        <a:rPr lang="en-US" sz="900" b="0" i="0" u="none" strike="noStrike" dirty="0">
                          <a:solidFill>
                            <a:srgbClr val="000000"/>
                          </a:solidFill>
                          <a:effectLst/>
                          <a:latin typeface="Arial" panose="020B0604020202020204" pitchFamily="34" charset="0"/>
                        </a:rPr>
                        <a:t>0.03%</a:t>
                      </a:r>
                    </a:p>
                  </a:txBody>
                  <a:tcPr marL="8692" marR="8692" marT="8692"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0.02%</a:t>
                      </a:r>
                    </a:p>
                  </a:txBody>
                  <a:tcPr marL="8692" marR="8692" marT="8692" marB="0" anchor="b">
                    <a:lnL>
                      <a:noFill/>
                    </a:lnL>
                    <a:lnR>
                      <a:noFill/>
                    </a:lnR>
                    <a:lnT>
                      <a:noFill/>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0.02%</a:t>
                      </a:r>
                    </a:p>
                  </a:txBody>
                  <a:tcPr marL="8692" marR="8692" marT="8692" marB="0" anchor="b">
                    <a:lnL>
                      <a:noFill/>
                    </a:lnL>
                    <a:lnR>
                      <a:noFill/>
                    </a:lnR>
                    <a:lnT>
                      <a:noFill/>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0.01%</a:t>
                      </a:r>
                    </a:p>
                  </a:txBody>
                  <a:tcPr marL="8692" marR="8692" marT="8692" marB="0" anchor="b">
                    <a:lnL>
                      <a:noFill/>
                    </a:lnL>
                    <a:lnR>
                      <a:noFill/>
                    </a:lnR>
                    <a:lnT>
                      <a:noFill/>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0.02%</a:t>
                      </a:r>
                    </a:p>
                  </a:txBody>
                  <a:tcPr marL="8692" marR="8692" marT="8692" marB="0" anchor="b">
                    <a:lnL>
                      <a:noFill/>
                    </a:lnL>
                    <a:lnR>
                      <a:noFill/>
                    </a:lnR>
                    <a:lnT>
                      <a:noFill/>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0.00%</a:t>
                      </a:r>
                    </a:p>
                  </a:txBody>
                  <a:tcPr marL="8692" marR="8692" marT="8692" marB="0" anchor="b">
                    <a:lnL>
                      <a:noFill/>
                    </a:lnL>
                    <a:lnR>
                      <a:noFill/>
                    </a:lnR>
                    <a:lnT>
                      <a:noFill/>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0.01%</a:t>
                      </a:r>
                    </a:p>
                  </a:txBody>
                  <a:tcPr marL="8692" marR="8692" marT="8692" marB="0" anchor="b">
                    <a:lnL>
                      <a:noFill/>
                    </a:lnL>
                    <a:lnR>
                      <a:noFill/>
                    </a:lnR>
                    <a:lnT>
                      <a:noFill/>
                    </a:lnT>
                    <a:lnB>
                      <a:noFill/>
                    </a:lnB>
                    <a:solidFill>
                      <a:schemeClr val="bg1"/>
                    </a:solidFill>
                  </a:tcPr>
                </a:tc>
                <a:tc>
                  <a:txBody>
                    <a:bodyPr/>
                    <a:lstStyle/>
                    <a:p>
                      <a:pPr algn="r" fontAlgn="b"/>
                      <a:r>
                        <a:rPr lang="en-US" sz="900" b="0" i="0" u="none" strike="noStrike" dirty="0">
                          <a:solidFill>
                            <a:srgbClr val="000000"/>
                          </a:solidFill>
                          <a:effectLst/>
                          <a:latin typeface="Arial" panose="020B0604020202020204" pitchFamily="34" charset="0"/>
                        </a:rPr>
                        <a:t>0.10%</a:t>
                      </a:r>
                    </a:p>
                  </a:txBody>
                  <a:tcPr marL="8692" marR="8692" marT="8692"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3849">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w="12700" cap="flat" cmpd="sng" algn="ctr">
                      <a:solidFill>
                        <a:schemeClr val="tx1"/>
                      </a:solidFill>
                      <a:prstDash val="solid"/>
                      <a:round/>
                      <a:headEnd type="none" w="med" len="med"/>
                      <a:tailEnd type="none" w="med" len="med"/>
                    </a:lnL>
                    <a:lnR>
                      <a:noFill/>
                    </a:lnR>
                    <a:lnT>
                      <a:noFill/>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a:noFill/>
                    </a:lnR>
                    <a:lnT>
                      <a:noFill/>
                    </a:lnT>
                    <a:lnB>
                      <a:noFill/>
                    </a:lnB>
                    <a:solidFill>
                      <a:schemeClr val="accent1">
                        <a:lumMod val="40000"/>
                        <a:lumOff val="60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692" marR="8692" marT="8692" marB="0" anchor="b">
                    <a:lnL>
                      <a:noFill/>
                    </a:lnL>
                    <a:lnR w="12700" cap="flat" cmpd="sng" algn="ctr">
                      <a:solidFill>
                        <a:schemeClr val="tx1"/>
                      </a:solidFill>
                      <a:prstDash val="solid"/>
                      <a:round/>
                      <a:headEnd type="none" w="med" len="med"/>
                      <a:tailEnd type="none" w="med" len="med"/>
                    </a:lnR>
                    <a:lnT>
                      <a:noFill/>
                    </a:lnT>
                    <a:lnB>
                      <a:noFill/>
                    </a:lnB>
                    <a:solidFill>
                      <a:schemeClr val="accent1">
                        <a:lumMod val="40000"/>
                        <a:lumOff val="60000"/>
                      </a:schemeClr>
                    </a:solidFill>
                  </a:tcPr>
                </a:tc>
              </a:tr>
              <a:tr h="304236">
                <a:tc>
                  <a:txBody>
                    <a:bodyPr/>
                    <a:lstStyle/>
                    <a:p>
                      <a:pPr algn="l" fontAlgn="b"/>
                      <a:r>
                        <a:rPr lang="en-US" sz="900" b="0" i="0" u="none" strike="noStrike" dirty="0">
                          <a:solidFill>
                            <a:srgbClr val="000000"/>
                          </a:solidFill>
                          <a:effectLst/>
                          <a:latin typeface="Arial" panose="020B0604020202020204" pitchFamily="34" charset="0"/>
                        </a:rPr>
                        <a:t> $  30,128 </a:t>
                      </a:r>
                    </a:p>
                  </a:txBody>
                  <a:tcPr marL="8692" marR="8692" marT="8692"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$21,674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$16,497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$10,727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$15,518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3,593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5,220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$103,357 </a:t>
                      </a:r>
                    </a:p>
                  </a:txBody>
                  <a:tcPr marL="8692" marR="8692" marT="8692"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3849">
                <a:tc>
                  <a:txBody>
                    <a:bodyPr/>
                    <a:lstStyle/>
                    <a:p>
                      <a:pPr algn="l" fontAlgn="b"/>
                      <a:r>
                        <a:rPr lang="en-US" sz="900" b="0" i="0" u="none" strike="noStrike" dirty="0">
                          <a:solidFill>
                            <a:srgbClr val="000000"/>
                          </a:solidFill>
                          <a:effectLst/>
                          <a:latin typeface="Arial" panose="020B0604020202020204" pitchFamily="34" charset="0"/>
                        </a:rPr>
                        <a:t>           53 </a:t>
                      </a:r>
                    </a:p>
                  </a:txBody>
                  <a:tcPr marL="8692" marR="8692" marT="8692"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38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29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19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27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6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9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181 </a:t>
                      </a:r>
                    </a:p>
                  </a:txBody>
                  <a:tcPr marL="8692" marR="8692" marT="8692"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3849">
                <a:tc>
                  <a:txBody>
                    <a:bodyPr/>
                    <a:lstStyle/>
                    <a:p>
                      <a:pPr algn="l" fontAlgn="b"/>
                      <a:r>
                        <a:rPr lang="en-US" sz="900" b="0" i="0" u="none" strike="noStrike" dirty="0">
                          <a:solidFill>
                            <a:srgbClr val="000000"/>
                          </a:solidFill>
                          <a:effectLst/>
                          <a:latin typeface="Arial" panose="020B0604020202020204" pitchFamily="34" charset="0"/>
                        </a:rPr>
                        <a:t>             4 </a:t>
                      </a:r>
                    </a:p>
                  </a:txBody>
                  <a:tcPr marL="8692" marR="8692" marT="8692"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3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2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1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2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0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1 </a:t>
                      </a:r>
                    </a:p>
                  </a:txBody>
                  <a:tcPr marL="8692" marR="8692" marT="8692"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14 </a:t>
                      </a:r>
                    </a:p>
                  </a:txBody>
                  <a:tcPr marL="8692" marR="8692" marT="8692"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3849">
                <a:tc>
                  <a:txBody>
                    <a:bodyPr/>
                    <a:lstStyle/>
                    <a:p>
                      <a:pPr algn="l" fontAlgn="b"/>
                      <a:r>
                        <a:rPr lang="en-US" sz="900" b="0" i="0" u="none" strike="noStrike" dirty="0">
                          <a:solidFill>
                            <a:srgbClr val="000000"/>
                          </a:solidFill>
                          <a:effectLst/>
                          <a:latin typeface="Arial" panose="020B0604020202020204" pitchFamily="34" charset="0"/>
                        </a:rPr>
                        <a:t>           86 </a:t>
                      </a:r>
                    </a:p>
                  </a:txBody>
                  <a:tcPr marL="8692" marR="8692" marT="8692"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62 </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47 </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31 </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44 </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10 </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         15 </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Arial" panose="020B0604020202020204" pitchFamily="34" charset="0"/>
                        </a:rPr>
                        <a:t>         294 </a:t>
                      </a:r>
                    </a:p>
                  </a:txBody>
                  <a:tcPr marL="8692" marR="8692" marT="8692"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82542">
                <a:tc>
                  <a:txBody>
                    <a:bodyPr/>
                    <a:lstStyle/>
                    <a:p>
                      <a:pPr algn="l" fontAlgn="b"/>
                      <a:r>
                        <a:rPr lang="en-US" sz="900" b="1" i="0" u="none" strike="noStrike" dirty="0">
                          <a:solidFill>
                            <a:srgbClr val="000000"/>
                          </a:solidFill>
                          <a:effectLst/>
                          <a:latin typeface="Arial" panose="020B0604020202020204" pitchFamily="34" charset="0"/>
                        </a:rPr>
                        <a:t> $  30,271 </a:t>
                      </a:r>
                    </a:p>
                  </a:txBody>
                  <a:tcPr marL="8692" marR="8692" marT="8692"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$21,776 </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$16,575 </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$10,777 </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$15,591 </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  3,610 </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    5,245 </a:t>
                      </a:r>
                    </a:p>
                  </a:txBody>
                  <a:tcPr marL="8692" marR="8692" marT="869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effectLst/>
                          <a:latin typeface="Arial" panose="020B0604020202020204" pitchFamily="34" charset="0"/>
                        </a:rPr>
                        <a:t> $103,846 </a:t>
                      </a:r>
                    </a:p>
                  </a:txBody>
                  <a:tcPr marL="8692" marR="8692" marT="869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Left Brace 15"/>
          <p:cNvSpPr/>
          <p:nvPr/>
        </p:nvSpPr>
        <p:spPr>
          <a:xfrm rot="5400000">
            <a:off x="6239209" y="-2347"/>
            <a:ext cx="632609" cy="3667152"/>
          </a:xfrm>
          <a:prstGeom prst="leftBrace">
            <a:avLst/>
          </a:prstGeom>
          <a:ln w="28575">
            <a:solidFill>
              <a:srgbClr val="EF41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cxnSp>
        <p:nvCxnSpPr>
          <p:cNvPr id="18" name="Curved Connector 17"/>
          <p:cNvCxnSpPr>
            <a:stCxn id="14" idx="7"/>
          </p:cNvCxnSpPr>
          <p:nvPr/>
        </p:nvCxnSpPr>
        <p:spPr>
          <a:xfrm rot="5400000" flipH="1" flipV="1">
            <a:off x="4671118" y="103061"/>
            <a:ext cx="346656" cy="3367890"/>
          </a:xfrm>
          <a:prstGeom prst="curvedConnector2">
            <a:avLst/>
          </a:prstGeom>
          <a:ln w="28575">
            <a:solidFill>
              <a:srgbClr val="EF4142"/>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bwMode="auto">
          <a:xfrm>
            <a:off x="2413591" y="1913621"/>
            <a:ext cx="875059" cy="318977"/>
          </a:xfrm>
          <a:prstGeom prst="ellipse">
            <a:avLst/>
          </a:prstGeom>
          <a:noFill/>
          <a:ln w="28575">
            <a:solidFill>
              <a:srgbClr val="EF4142"/>
            </a:solidFill>
            <a:miter lim="800000"/>
            <a:headEnd/>
            <a:tailEnd/>
          </a:ln>
        </p:spPr>
        <p:txBody>
          <a:bodyPr wrap="square" rtlCol="0" anchor="ctr">
            <a:spAutoFit/>
          </a:bodyPr>
          <a:lstStyle/>
          <a:p>
            <a:pPr algn="ctr"/>
            <a:endParaRPr lang="en-US" sz="2000" dirty="0" smtClean="0">
              <a:solidFill>
                <a:prstClr val="black"/>
              </a:solidFill>
              <a:cs typeface="Arial" charset="0"/>
            </a:endParaRPr>
          </a:p>
        </p:txBody>
      </p:sp>
    </p:spTree>
    <p:extLst>
      <p:ext uri="{BB962C8B-B14F-4D97-AF65-F5344CB8AC3E}">
        <p14:creationId xmlns:p14="http://schemas.microsoft.com/office/powerpoint/2010/main" val="506118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ctrTitle"/>
          </p:nvPr>
        </p:nvSpPr>
        <p:spPr/>
        <p:txBody>
          <a:bodyPr/>
          <a:lstStyle/>
          <a:p>
            <a:pPr>
              <a:defRPr/>
            </a:pPr>
            <a:r>
              <a:rPr lang="en-US" dirty="0" smtClean="0"/>
              <a:t>Questions &amp; Answers</a:t>
            </a:r>
          </a:p>
        </p:txBody>
      </p:sp>
      <p:sp>
        <p:nvSpPr>
          <p:cNvPr id="77828" name="Slide Number Placeholder 1"/>
          <p:cNvSpPr>
            <a:spLocks noGrp="1"/>
          </p:cNvSpPr>
          <p:nvPr>
            <p:ph type="sldNum" sz="quarter" idx="4"/>
          </p:nvPr>
        </p:nvSpPr>
        <p:spPr/>
        <p:txBody>
          <a:bodyPr/>
          <a:lstStyle/>
          <a:p>
            <a:pPr>
              <a:defRPr/>
            </a:pPr>
            <a:fld id="{DC616E33-FD28-4383-843A-3C037D7BB406}" type="slidenum">
              <a:rPr lang="en-US" smtClean="0"/>
              <a:pPr>
                <a:defRPr/>
              </a:pPr>
              <a:t>56</a:t>
            </a:fld>
            <a:endParaRPr lang="en-US" dirty="0"/>
          </a:p>
        </p:txBody>
      </p:sp>
      <p:sp>
        <p:nvSpPr>
          <p:cNvPr id="59396" name="TextBox 3"/>
          <p:cNvSpPr txBox="1">
            <a:spLocks noChangeArrowheads="1"/>
          </p:cNvSpPr>
          <p:nvPr/>
        </p:nvSpPr>
        <p:spPr bwMode="auto">
          <a:xfrm>
            <a:off x="8027988" y="620713"/>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altLang="ja-JP" sz="1600" dirty="0">
                <a:ea typeface="MS PGothic" pitchFamily="34" charset="-128"/>
              </a:rPr>
              <a:t> </a:t>
            </a:r>
            <a:endParaRPr lang="en-US" sz="1600" dirty="0">
              <a:solidFill>
                <a:srgbClr val="FFFFFF"/>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smtClean="0"/>
              <a:t>Recent Accounting Standards Updates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12274"/>
              </p:ext>
            </p:extLst>
          </p:nvPr>
        </p:nvGraphicFramePr>
        <p:xfrm>
          <a:off x="310443" y="1310728"/>
          <a:ext cx="8664224" cy="4691555"/>
        </p:xfrm>
        <a:graphic>
          <a:graphicData uri="http://schemas.openxmlformats.org/drawingml/2006/table">
            <a:tbl>
              <a:tblPr firstRow="1" bandRow="1">
                <a:tableStyleId>{5C22544A-7EE6-4342-B048-85BDC9FD1C3A}</a:tableStyleId>
              </a:tblPr>
              <a:tblGrid>
                <a:gridCol w="1052127"/>
                <a:gridCol w="7612097"/>
              </a:tblGrid>
              <a:tr h="546424">
                <a:tc>
                  <a:txBody>
                    <a:bodyPr/>
                    <a:lstStyle/>
                    <a:p>
                      <a:pPr algn="ctr"/>
                      <a:r>
                        <a:rPr lang="en-US" sz="2000" i="0" dirty="0" smtClean="0"/>
                        <a:t>No.</a:t>
                      </a:r>
                      <a:endParaRPr lang="en-US" sz="2000" i="0" dirty="0"/>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000" dirty="0" smtClean="0"/>
                        <a:t>Title</a:t>
                      </a:r>
                      <a:endParaRPr lang="en-US" sz="2000" dirty="0"/>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438051">
                <a:tc>
                  <a:txBody>
                    <a:bodyPr/>
                    <a:lstStyle/>
                    <a:p>
                      <a:r>
                        <a:rPr lang="en-US" sz="1600" i="1" dirty="0" smtClean="0"/>
                        <a:t>2015-09</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0" dirty="0" smtClean="0"/>
                        <a:t>Disclosures about Short-Duration Contracts (Insurance)</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2015-10</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smtClean="0"/>
                        <a:t>Technical Corrections and Improvements</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5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dirty="0" smtClean="0"/>
                        <a:t>2015-11</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dirty="0" smtClean="0"/>
                        <a:t>Simplifying the Measurement of Inventory</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76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kern="1200" dirty="0" smtClean="0">
                          <a:solidFill>
                            <a:schemeClr val="dk1"/>
                          </a:solidFill>
                          <a:latin typeface="+mn-lt"/>
                          <a:ea typeface="+mn-ea"/>
                          <a:cs typeface="+mn-cs"/>
                        </a:rPr>
                        <a:t>2015-12</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kern="1200" dirty="0" smtClean="0">
                          <a:solidFill>
                            <a:schemeClr val="dk1"/>
                          </a:solidFill>
                          <a:latin typeface="+mn-lt"/>
                          <a:ea typeface="+mn-ea"/>
                          <a:cs typeface="+mn-cs"/>
                        </a:rPr>
                        <a:t>Plan Accounting: Defined Benefit Pension Plans (Topic 960), Defined Contribution Pension Plans (Topic 962), Health and Welfare Benefit Plans (Topic 965): (Part I) Fully Benefit-Responsive Investment Contracts, (Part II) Plan Investment Disclosures, (Part III) Measurement Date Practical Expedient (consensuses of the EITF) </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9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kern="1200" dirty="0" smtClean="0">
                          <a:solidFill>
                            <a:schemeClr val="dk1"/>
                          </a:solidFill>
                          <a:latin typeface="+mn-lt"/>
                          <a:ea typeface="+mn-ea"/>
                          <a:cs typeface="+mn-cs"/>
                        </a:rPr>
                        <a:t>2015-13</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kern="1200" dirty="0" smtClean="0">
                          <a:solidFill>
                            <a:schemeClr val="dk1"/>
                          </a:solidFill>
                          <a:latin typeface="+mn-lt"/>
                          <a:ea typeface="+mn-ea"/>
                          <a:cs typeface="+mn-cs"/>
                        </a:rPr>
                        <a:t>Application of the Normal Purchases and Normal Sales Scope Exception to Certain Electricity Contracts within Nodal Energy Markets (a consensus of the EITF)</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3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kern="1200" dirty="0" smtClean="0">
                          <a:solidFill>
                            <a:schemeClr val="dk1"/>
                          </a:solidFill>
                          <a:latin typeface="+mn-lt"/>
                          <a:ea typeface="+mn-ea"/>
                          <a:cs typeface="+mn-cs"/>
                        </a:rPr>
                        <a:t>2015-14</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dk1"/>
                          </a:solidFill>
                          <a:latin typeface="+mn-lt"/>
                          <a:ea typeface="+mn-ea"/>
                          <a:cs typeface="+mn-cs"/>
                        </a:rPr>
                        <a:t>Deferral of the Effective Date (Revenue Recognition)</a:t>
                      </a:r>
                    </a:p>
                  </a:txBody>
                  <a:tcPr marL="84414" marR="8441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4294967295"/>
          </p:nvPr>
        </p:nvSpPr>
        <p:spPr>
          <a:xfrm>
            <a:off x="8603673" y="6400800"/>
            <a:ext cx="540327" cy="304800"/>
          </a:xfrm>
          <a:prstGeom prst="rect">
            <a:avLst/>
          </a:prstGeom>
        </p:spPr>
        <p:txBody>
          <a:bodyPr/>
          <a:lstStyle/>
          <a:p>
            <a:pPr>
              <a:defRPr/>
            </a:pPr>
            <a:fld id="{C994BCD7-FA7F-4ACA-99D5-E637CAE47CB9}" type="slidenum">
              <a:rPr lang="en-US" smtClean="0"/>
              <a:pPr>
                <a:defRPr/>
              </a:pPr>
              <a:t>6</a:t>
            </a:fld>
            <a:endParaRPr lang="en-US" dirty="0"/>
          </a:p>
        </p:txBody>
      </p:sp>
    </p:spTree>
    <p:extLst>
      <p:ext uri="{BB962C8B-B14F-4D97-AF65-F5344CB8AC3E}">
        <p14:creationId xmlns:p14="http://schemas.microsoft.com/office/powerpoint/2010/main" val="1940625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197" y="1406068"/>
            <a:ext cx="8385559" cy="1433285"/>
          </a:xfrm>
        </p:spPr>
        <p:txBody>
          <a:bodyPr>
            <a:normAutofit fontScale="90000"/>
          </a:bodyPr>
          <a:lstStyle/>
          <a:p>
            <a:r>
              <a:rPr lang="en-US" dirty="0" smtClean="0"/>
              <a:t>ASU </a:t>
            </a:r>
            <a:r>
              <a:rPr lang="en-US" dirty="0"/>
              <a:t>2014-15, Disclosure of Uncertainties about an Entity’s Ability to Continue as a Going </a:t>
            </a:r>
            <a:r>
              <a:rPr lang="en-US" dirty="0" smtClean="0"/>
              <a:t>Concern</a:t>
            </a:r>
            <a:endParaRPr lang="en-US" dirty="0"/>
          </a:p>
        </p:txBody>
      </p:sp>
      <p:sp>
        <p:nvSpPr>
          <p:cNvPr id="3" name="Slide Number Placeholder 2"/>
          <p:cNvSpPr>
            <a:spLocks noGrp="1"/>
          </p:cNvSpPr>
          <p:nvPr>
            <p:ph type="sldNum" sz="quarter" idx="4"/>
          </p:nvPr>
        </p:nvSpPr>
        <p:spPr/>
        <p:txBody>
          <a:bodyPr/>
          <a:lstStyle/>
          <a:p>
            <a:pPr>
              <a:defRPr/>
            </a:pPr>
            <a:fld id="{B8C3CD40-D32D-4A66-9ED6-B023972553E0}" type="slidenum">
              <a:rPr lang="en-US" smtClean="0"/>
              <a:pPr>
                <a:defRPr/>
              </a:pPr>
              <a:t>7</a:t>
            </a:fld>
            <a:endParaRPr lang="en-US" dirty="0"/>
          </a:p>
        </p:txBody>
      </p:sp>
    </p:spTree>
    <p:extLst>
      <p:ext uri="{BB962C8B-B14F-4D97-AF65-F5344CB8AC3E}">
        <p14:creationId xmlns:p14="http://schemas.microsoft.com/office/powerpoint/2010/main" val="3432658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Going </a:t>
            </a:r>
            <a:r>
              <a:rPr lang="en-US" dirty="0" smtClean="0"/>
              <a:t>Concern</a:t>
            </a:r>
            <a:endParaRPr lang="en-US" sz="3200" dirty="0" smtClean="0"/>
          </a:p>
        </p:txBody>
      </p:sp>
      <p:sp>
        <p:nvSpPr>
          <p:cNvPr id="5" name="Slide Number Placeholder 4"/>
          <p:cNvSpPr>
            <a:spLocks noGrp="1"/>
          </p:cNvSpPr>
          <p:nvPr>
            <p:ph type="sldNum" sz="quarter" idx="11"/>
          </p:nvPr>
        </p:nvSpPr>
        <p:spPr/>
        <p:txBody>
          <a:bodyPr/>
          <a:lstStyle/>
          <a:p>
            <a:fld id="{E9C8D994-0C9D-4939-9370-57BB12B97395}" type="slidenum">
              <a:rPr lang="en-US" smtClean="0"/>
              <a:pPr/>
              <a:t>8</a:t>
            </a:fld>
            <a:endParaRPr lang="en-US" dirty="0"/>
          </a:p>
        </p:txBody>
      </p:sp>
      <p:pic>
        <p:nvPicPr>
          <p:cNvPr id="6" name="Picture 5"/>
          <p:cNvPicPr>
            <a:picLocks noChangeAspect="1"/>
          </p:cNvPicPr>
          <p:nvPr/>
        </p:nvPicPr>
        <p:blipFill>
          <a:blip r:embed="rId3"/>
          <a:stretch>
            <a:fillRect/>
          </a:stretch>
        </p:blipFill>
        <p:spPr>
          <a:xfrm>
            <a:off x="262890" y="3004820"/>
            <a:ext cx="8618220" cy="2209800"/>
          </a:xfrm>
          <a:prstGeom prst="rect">
            <a:avLst/>
          </a:prstGeom>
        </p:spPr>
      </p:pic>
      <p:sp>
        <p:nvSpPr>
          <p:cNvPr id="8" name="Title 1"/>
          <p:cNvSpPr txBox="1">
            <a:spLocks/>
          </p:cNvSpPr>
          <p:nvPr/>
        </p:nvSpPr>
        <p:spPr bwMode="auto">
          <a:xfrm>
            <a:off x="236078" y="1322446"/>
            <a:ext cx="8745361" cy="8972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3700"/>
              </a:lnSpc>
              <a:spcBef>
                <a:spcPct val="0"/>
              </a:spcBef>
              <a:spcAft>
                <a:spcPct val="0"/>
              </a:spcAft>
              <a:defRPr sz="3600" b="1" kern="1200">
                <a:solidFill>
                  <a:srgbClr val="355F9B"/>
                </a:solidFill>
                <a:effectLst/>
                <a:latin typeface="Candara" pitchFamily="34" charset="0"/>
                <a:ea typeface="+mj-ea"/>
                <a:cs typeface="Arial" pitchFamily="34" charset="0"/>
              </a:defRPr>
            </a:lvl1pPr>
            <a:lvl2pPr algn="l" rtl="0" eaLnBrk="1" fontAlgn="base" hangingPunct="1">
              <a:lnSpc>
                <a:spcPts val="3500"/>
              </a:lnSpc>
              <a:spcBef>
                <a:spcPct val="0"/>
              </a:spcBef>
              <a:spcAft>
                <a:spcPct val="0"/>
              </a:spcAft>
              <a:defRPr sz="3400">
                <a:solidFill>
                  <a:srgbClr val="32607E"/>
                </a:solidFill>
                <a:latin typeface="Arial" charset="0"/>
                <a:cs typeface="Arial" charset="0"/>
              </a:defRPr>
            </a:lvl2pPr>
            <a:lvl3pPr algn="l" rtl="0" eaLnBrk="1" fontAlgn="base" hangingPunct="1">
              <a:lnSpc>
                <a:spcPts val="3500"/>
              </a:lnSpc>
              <a:spcBef>
                <a:spcPct val="0"/>
              </a:spcBef>
              <a:spcAft>
                <a:spcPct val="0"/>
              </a:spcAft>
              <a:defRPr sz="3400">
                <a:solidFill>
                  <a:srgbClr val="32607E"/>
                </a:solidFill>
                <a:latin typeface="Arial" charset="0"/>
                <a:cs typeface="Arial" charset="0"/>
              </a:defRPr>
            </a:lvl3pPr>
            <a:lvl4pPr algn="l" rtl="0" eaLnBrk="1" fontAlgn="base" hangingPunct="1">
              <a:lnSpc>
                <a:spcPts val="3500"/>
              </a:lnSpc>
              <a:spcBef>
                <a:spcPct val="0"/>
              </a:spcBef>
              <a:spcAft>
                <a:spcPct val="0"/>
              </a:spcAft>
              <a:defRPr sz="3400">
                <a:solidFill>
                  <a:srgbClr val="32607E"/>
                </a:solidFill>
                <a:latin typeface="Arial" charset="0"/>
                <a:cs typeface="Arial" charset="0"/>
              </a:defRPr>
            </a:lvl4pPr>
            <a:lvl5pPr algn="l" rtl="0" eaLnBrk="1" fontAlgn="base" hangingPunct="1">
              <a:lnSpc>
                <a:spcPts val="3500"/>
              </a:lnSpc>
              <a:spcBef>
                <a:spcPct val="0"/>
              </a:spcBef>
              <a:spcAft>
                <a:spcPct val="0"/>
              </a:spcAft>
              <a:defRPr sz="3400">
                <a:solidFill>
                  <a:srgbClr val="32607E"/>
                </a:solidFill>
                <a:latin typeface="Arial" charset="0"/>
                <a:cs typeface="Arial" charset="0"/>
              </a:defRPr>
            </a:lvl5pPr>
            <a:lvl6pPr marL="457200" algn="l" rtl="0" eaLnBrk="1" fontAlgn="base" hangingPunct="1">
              <a:spcBef>
                <a:spcPct val="0"/>
              </a:spcBef>
              <a:spcAft>
                <a:spcPct val="0"/>
              </a:spcAft>
              <a:defRPr sz="3600" b="1">
                <a:solidFill>
                  <a:schemeClr val="tx1"/>
                </a:solidFill>
                <a:latin typeface="Arial" charset="0"/>
                <a:cs typeface="Arial" charset="0"/>
              </a:defRPr>
            </a:lvl6pPr>
            <a:lvl7pPr marL="914400" algn="l" rtl="0" eaLnBrk="1" fontAlgn="base" hangingPunct="1">
              <a:spcBef>
                <a:spcPct val="0"/>
              </a:spcBef>
              <a:spcAft>
                <a:spcPct val="0"/>
              </a:spcAft>
              <a:defRPr sz="3600" b="1">
                <a:solidFill>
                  <a:schemeClr val="tx1"/>
                </a:solidFill>
                <a:latin typeface="Arial" charset="0"/>
                <a:cs typeface="Arial" charset="0"/>
              </a:defRPr>
            </a:lvl7pPr>
            <a:lvl8pPr marL="1371600" algn="l" rtl="0" eaLnBrk="1" fontAlgn="base" hangingPunct="1">
              <a:spcBef>
                <a:spcPct val="0"/>
              </a:spcBef>
              <a:spcAft>
                <a:spcPct val="0"/>
              </a:spcAft>
              <a:defRPr sz="3600" b="1">
                <a:solidFill>
                  <a:schemeClr val="tx1"/>
                </a:solidFill>
                <a:latin typeface="Arial" charset="0"/>
                <a:cs typeface="Arial" charset="0"/>
              </a:defRPr>
            </a:lvl8pPr>
            <a:lvl9pPr marL="1828800" algn="l" rtl="0" eaLnBrk="1" fontAlgn="base" hangingPunct="1">
              <a:spcBef>
                <a:spcPct val="0"/>
              </a:spcBef>
              <a:spcAft>
                <a:spcPct val="0"/>
              </a:spcAft>
              <a:defRPr sz="3600" b="1">
                <a:solidFill>
                  <a:schemeClr val="tx1"/>
                </a:solidFill>
                <a:latin typeface="Arial" charset="0"/>
                <a:cs typeface="Arial" charset="0"/>
              </a:defRPr>
            </a:lvl9pPr>
          </a:lstStyle>
          <a:p>
            <a:pPr>
              <a:lnSpc>
                <a:spcPts val="2500"/>
              </a:lnSpc>
              <a:spcBef>
                <a:spcPts val="0"/>
              </a:spcBef>
              <a:spcAft>
                <a:spcPts val="600"/>
              </a:spcAft>
              <a:buClr>
                <a:srgbClr val="EF4142"/>
              </a:buClr>
            </a:pPr>
            <a:r>
              <a:rPr lang="en-US" sz="1800" dirty="0">
                <a:solidFill>
                  <a:schemeClr val="tx1"/>
                </a:solidFill>
                <a:latin typeface="Arial" pitchFamily="34" charset="0"/>
                <a:ea typeface="+mn-ea"/>
              </a:rPr>
              <a:t>ASU 2014-15 creates a new Subtopic 205-40, </a:t>
            </a:r>
            <a:r>
              <a:rPr lang="en-US" sz="1800" i="1" dirty="0">
                <a:solidFill>
                  <a:schemeClr val="tx1"/>
                </a:solidFill>
                <a:latin typeface="Arial" pitchFamily="34" charset="0"/>
                <a:ea typeface="+mn-ea"/>
              </a:rPr>
              <a:t>Going Concern</a:t>
            </a:r>
            <a:r>
              <a:rPr lang="en-US" sz="1800" dirty="0">
                <a:solidFill>
                  <a:schemeClr val="tx1"/>
                </a:solidFill>
                <a:latin typeface="Arial" pitchFamily="34" charset="0"/>
                <a:ea typeface="+mn-ea"/>
              </a:rPr>
              <a:t>, under Topic 205, </a:t>
            </a:r>
            <a:r>
              <a:rPr lang="en-US" sz="1800" i="1" dirty="0">
                <a:solidFill>
                  <a:schemeClr val="tx1"/>
                </a:solidFill>
                <a:latin typeface="Arial" pitchFamily="34" charset="0"/>
                <a:ea typeface="+mn-ea"/>
              </a:rPr>
              <a:t>Presentation of Financial Statements</a:t>
            </a:r>
          </a:p>
        </p:txBody>
      </p:sp>
    </p:spTree>
    <p:extLst>
      <p:ext uri="{BB962C8B-B14F-4D97-AF65-F5344CB8AC3E}">
        <p14:creationId xmlns:p14="http://schemas.microsoft.com/office/powerpoint/2010/main" val="3423421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277634" y="1678703"/>
          <a:ext cx="6534726" cy="3941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Going </a:t>
            </a:r>
            <a:r>
              <a:rPr lang="en-US" dirty="0" smtClean="0"/>
              <a:t>Concern</a:t>
            </a:r>
            <a:endParaRPr lang="en-US" dirty="0"/>
          </a:p>
        </p:txBody>
      </p:sp>
    </p:spTree>
    <p:extLst>
      <p:ext uri="{BB962C8B-B14F-4D97-AF65-F5344CB8AC3E}">
        <p14:creationId xmlns:p14="http://schemas.microsoft.com/office/powerpoint/2010/main" val="290696206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ASFONT" val="Univers55"/>
</p:tagLst>
</file>

<file path=ppt/tags/tag2.xml><?xml version="1.0" encoding="utf-8"?>
<p:tagLst xmlns:a="http://schemas.openxmlformats.org/drawingml/2006/main" xmlns:r="http://schemas.openxmlformats.org/officeDocument/2006/relationships" xmlns:p="http://schemas.openxmlformats.org/presentationml/2006/main">
  <p:tag name="FASFONT" val="Univers55"/>
</p:tagLst>
</file>

<file path=ppt/tags/tag3.xml><?xml version="1.0" encoding="utf-8"?>
<p:tagLst xmlns:a="http://schemas.openxmlformats.org/drawingml/2006/main" xmlns:r="http://schemas.openxmlformats.org/officeDocument/2006/relationships" xmlns:p="http://schemas.openxmlformats.org/presentationml/2006/main">
  <p:tag name="FASFONT" val="Univers55"/>
</p:tagLst>
</file>

<file path=ppt/tags/tag4.xml><?xml version="1.0" encoding="utf-8"?>
<p:tagLst xmlns:a="http://schemas.openxmlformats.org/drawingml/2006/main" xmlns:r="http://schemas.openxmlformats.org/officeDocument/2006/relationships" xmlns:p="http://schemas.openxmlformats.org/presentationml/2006/main">
  <p:tag name="FASFONT" val="Univers55"/>
</p:tagLst>
</file>

<file path=ppt/theme/theme1.xml><?xml version="1.0" encoding="utf-8"?>
<a:theme xmlns:a="http://schemas.openxmlformats.org/drawingml/2006/main" name="2013.04.30 FASB Update 2 hou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F Template">
      <a:majorFont>
        <a:latin typeface="Candar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wrap="square">
        <a:spAutoFit/>
      </a:bodyPr>
      <a:lstStyle>
        <a:defPPr fontAlgn="base">
          <a:spcBef>
            <a:spcPct val="0"/>
          </a:spcBef>
          <a:spcAft>
            <a:spcPct val="0"/>
          </a:spcAft>
          <a:defRPr sz="2000" dirty="0" smtClean="0">
            <a:solidFill>
              <a:prstClr val="black"/>
            </a:solidFill>
            <a:latin typeface="Arial" charset="0"/>
            <a:cs typeface="Arial" charset="0"/>
          </a:defRPr>
        </a:defPPr>
      </a:lstStyle>
    </a:spDef>
  </a:objectDefaults>
  <a:extraClrSchemeLst/>
</a:theme>
</file>

<file path=ppt/theme/theme2.xml><?xml version="1.0" encoding="utf-8"?>
<a:theme xmlns:a="http://schemas.openxmlformats.org/drawingml/2006/main" name="Office Theme">
  <a:themeElements>
    <a:clrScheme name="FAF">
      <a:dk1>
        <a:sysClr val="windowText" lastClr="000000"/>
      </a:dk1>
      <a:lt1>
        <a:sysClr val="window" lastClr="FFFFFF"/>
      </a:lt1>
      <a:dk2>
        <a:srgbClr val="1F497D"/>
      </a:dk2>
      <a:lt2>
        <a:srgbClr val="F79646"/>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FAF Template">
      <a:majorFont>
        <a:latin typeface="Candar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2013.04.30 FASB Update 2 hour</Template>
  <TotalTime>2053</TotalTime>
  <Words>4855</Words>
  <Application>Microsoft Office PowerPoint</Application>
  <PresentationFormat>On-screen Show (4:3)</PresentationFormat>
  <Paragraphs>766</Paragraphs>
  <Slides>56</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MS PGothic</vt:lpstr>
      <vt:lpstr>MS PGothic</vt:lpstr>
      <vt:lpstr>Arial</vt:lpstr>
      <vt:lpstr>Candara</vt:lpstr>
      <vt:lpstr>Courier New</vt:lpstr>
      <vt:lpstr>Lucida Grande</vt:lpstr>
      <vt:lpstr>Wingdings</vt:lpstr>
      <vt:lpstr>2013.04.30 FASB Update 2 hour</vt:lpstr>
      <vt:lpstr>FASB  Update </vt:lpstr>
      <vt:lpstr>Today’s Agenda</vt:lpstr>
      <vt:lpstr>Recent Standards</vt:lpstr>
      <vt:lpstr>Recent Accounting Standards Updates</vt:lpstr>
      <vt:lpstr>Recent Accounting Standards Updates</vt:lpstr>
      <vt:lpstr>Recent Accounting Standards Updates</vt:lpstr>
      <vt:lpstr>ASU 2014-15, Disclosure of Uncertainties about an Entity’s Ability to Continue as a Going Concern</vt:lpstr>
      <vt:lpstr>Going Concern</vt:lpstr>
      <vt:lpstr>Going Concern</vt:lpstr>
      <vt:lpstr>Going Concern Assessment Period</vt:lpstr>
      <vt:lpstr>Going Concern Management’s Plans</vt:lpstr>
      <vt:lpstr>Going Concern Disclosures</vt:lpstr>
      <vt:lpstr>ASU 2014-17, Pushdown Accounting (a consensus of the EITF)</vt:lpstr>
      <vt:lpstr>Pushdown Accounting Background</vt:lpstr>
      <vt:lpstr>Pushdown Accounting Example</vt:lpstr>
      <vt:lpstr>Pushdown Accounting</vt:lpstr>
      <vt:lpstr>ASU 2014-18, Accounting for Identifiable Intangible Assets in a Business Combination (a consensus of the PCC)</vt:lpstr>
      <vt:lpstr>Accounting for Identifiable Intangible Assets in a Business Combination (a Consensus of the PCC)</vt:lpstr>
      <vt:lpstr>Accounting for Identifiable Intangible Assets in a Business Combination (a Consensus of the PCC)</vt:lpstr>
      <vt:lpstr>Accounting for Identifiable Intangible Assets in a Business Combination (a Consensus of the PCC)</vt:lpstr>
      <vt:lpstr>ASU 2015-03, Simplifying presentation of Debt Issuance Costs</vt:lpstr>
      <vt:lpstr>Simplifying the Presentation of Debt Issuance Costs</vt:lpstr>
      <vt:lpstr>Simplifying the Presentation of Debt Issuance Costs</vt:lpstr>
      <vt:lpstr>Simplifying the Presentation of Debt Issuance Cost Illustrative Example</vt:lpstr>
      <vt:lpstr>Simplifying the Presentation of Debt Issuance Cost SEC Staff Announcement – June 18, 2015</vt:lpstr>
      <vt:lpstr>ASU 2015-11, Simplifying the Measurement of Inventory</vt:lpstr>
      <vt:lpstr>Simplifying the Subsequent Measurement of Inventory</vt:lpstr>
      <vt:lpstr>Simplifying the Subsequent Measurement of Inventory Inventory Measurement Example - Assumptions</vt:lpstr>
      <vt:lpstr>Simplifying the Subsequent Measurement of Inventory Example Under Current GAAP</vt:lpstr>
      <vt:lpstr>Simplifying the Subsequent Measurement of Inventory Example Under ASU 2015-11</vt:lpstr>
      <vt:lpstr>ASU 2015-15, Deferral of the Effective Date of Revenue Recognition</vt:lpstr>
      <vt:lpstr>Deferral of Effective Date: Revenue Recognition</vt:lpstr>
      <vt:lpstr>FASB/EITF/PCC projects</vt:lpstr>
      <vt:lpstr>Current FASB Agenda</vt:lpstr>
      <vt:lpstr>Current FASB Agenda</vt:lpstr>
      <vt:lpstr>Current FASB Agenda</vt:lpstr>
      <vt:lpstr>Current FASB Agenda</vt:lpstr>
      <vt:lpstr>Current FASB Agenda</vt:lpstr>
      <vt:lpstr>Current FASB Agenda</vt:lpstr>
      <vt:lpstr>EITF Agenda</vt:lpstr>
      <vt:lpstr> </vt:lpstr>
      <vt:lpstr>Accounting for Financial Instruments: Classification and Measurement</vt:lpstr>
      <vt:lpstr>Decisions Reached to Date</vt:lpstr>
      <vt:lpstr>Reasons for retaining U.S. GAAP</vt:lpstr>
      <vt:lpstr>Accounting for Financial Instruments: Impairment</vt:lpstr>
      <vt:lpstr>Impairment . . . CECL Overview</vt:lpstr>
      <vt:lpstr>Summary of Impairment Models</vt:lpstr>
      <vt:lpstr>Available-for-Sale Debt Securities</vt:lpstr>
      <vt:lpstr>Purchased Financial Assets With Credit Deterioration (PCD)</vt:lpstr>
      <vt:lpstr>CECL Model –Benefits &amp; Concerns</vt:lpstr>
      <vt:lpstr>Impairment . . . Key Redeliberations</vt:lpstr>
      <vt:lpstr>Summary of Disclosure Requirements</vt:lpstr>
      <vt:lpstr>Summary of Disclosure Requirements</vt:lpstr>
      <vt:lpstr>Summary of Disclosure Requirements</vt:lpstr>
      <vt:lpstr>Vintage Disclosure</vt:lpstr>
      <vt:lpstr>Questions &amp; Answers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FASB  Update Name of Event</dc:title>
  <dc:creator>clklimek</dc:creator>
  <cp:lastModifiedBy>Rahul Gupta</cp:lastModifiedBy>
  <cp:revision>224</cp:revision>
  <cp:lastPrinted>2012-08-02T15:18:22Z</cp:lastPrinted>
  <dcterms:created xsi:type="dcterms:W3CDTF">2013-05-07T14:35:06Z</dcterms:created>
  <dcterms:modified xsi:type="dcterms:W3CDTF">2015-08-17T20:03:21Z</dcterms:modified>
</cp:coreProperties>
</file>